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309" r:id="rId3"/>
    <p:sldId id="310" r:id="rId4"/>
    <p:sldId id="311" r:id="rId5"/>
    <p:sldId id="312" r:id="rId6"/>
    <p:sldId id="313" r:id="rId7"/>
    <p:sldId id="314" r:id="rId8"/>
    <p:sldId id="315" r:id="rId9"/>
    <p:sldId id="316" r:id="rId10"/>
    <p:sldId id="317" r:id="rId11"/>
    <p:sldId id="266" r:id="rId12"/>
    <p:sldId id="299" r:id="rId13"/>
    <p:sldId id="302" r:id="rId14"/>
    <p:sldId id="306" r:id="rId15"/>
    <p:sldId id="307" r:id="rId16"/>
    <p:sldId id="324" r:id="rId17"/>
    <p:sldId id="268" r:id="rId18"/>
    <p:sldId id="303" r:id="rId19"/>
    <p:sldId id="269" r:id="rId20"/>
    <p:sldId id="304" r:id="rId21"/>
    <p:sldId id="272" r:id="rId22"/>
    <p:sldId id="267" r:id="rId23"/>
    <p:sldId id="273" r:id="rId24"/>
    <p:sldId id="308" r:id="rId25"/>
    <p:sldId id="288" r:id="rId26"/>
    <p:sldId id="274" r:id="rId27"/>
    <p:sldId id="275" r:id="rId28"/>
    <p:sldId id="276" r:id="rId29"/>
    <p:sldId id="318" r:id="rId30"/>
    <p:sldId id="319" r:id="rId31"/>
    <p:sldId id="320" r:id="rId32"/>
    <p:sldId id="321" r:id="rId33"/>
    <p:sldId id="322" r:id="rId34"/>
    <p:sldId id="323" r:id="rId35"/>
    <p:sldId id="325" r:id="rId36"/>
  </p:sldIdLst>
  <p:sldSz cx="9144000" cy="5715000" type="screen16x10"/>
  <p:notesSz cx="6858000" cy="9144000"/>
  <p:embeddedFontLst>
    <p:embeddedFont>
      <p:font typeface="나눔고딕" pitchFamily="50" charset="-127"/>
      <p:regular r:id="rId37"/>
    </p:embeddedFont>
    <p:embeddedFont>
      <p:font typeface="맑은 고딕" pitchFamily="50" charset="-127"/>
      <p:regular r:id="rId38"/>
      <p:bold r:id="rId39"/>
    </p:embeddedFont>
  </p:embeddedFontLst>
  <p:defaultTextStyle>
    <a:defPPr>
      <a:defRPr lang="ko-KR"/>
    </a:defPPr>
    <a:lvl1pPr marL="0" algn="l" defTabSz="91425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7" algn="l" defTabSz="91425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54" algn="l" defTabSz="91425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81" algn="l" defTabSz="91425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08" algn="l" defTabSz="91425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35" algn="l" defTabSz="91425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62" algn="l" defTabSz="91425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89" algn="l" defTabSz="91425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016" algn="l" defTabSz="914254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E7EB"/>
    <a:srgbClr val="9CD4DC"/>
    <a:srgbClr val="5391F7"/>
    <a:srgbClr val="FAC0B0"/>
    <a:srgbClr val="8BBFCF"/>
    <a:srgbClr val="BEFEC6"/>
    <a:srgbClr val="5FA7BD"/>
    <a:srgbClr val="59A4BB"/>
    <a:srgbClr val="9BB2E5"/>
    <a:srgbClr val="7D9B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2017" autoAdjust="0"/>
    <p:restoredTop sz="99309" autoAdjust="0"/>
  </p:normalViewPr>
  <p:slideViewPr>
    <p:cSldViewPr>
      <p:cViewPr varScale="1">
        <p:scale>
          <a:sx n="139" d="100"/>
          <a:sy n="139" d="100"/>
        </p:scale>
        <p:origin x="-834" y="-96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75356"/>
            <a:ext cx="7772400" cy="122502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7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2895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041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28866"/>
            <a:ext cx="2057400" cy="4876271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28866"/>
            <a:ext cx="6019800" cy="4876271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00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756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2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38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0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63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7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88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01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262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8754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79262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4" indent="0">
              <a:buNone/>
              <a:defRPr sz="1800" b="1"/>
            </a:lvl3pPr>
            <a:lvl4pPr marL="1371381" indent="0">
              <a:buNone/>
              <a:defRPr sz="1600" b="1"/>
            </a:lvl4pPr>
            <a:lvl5pPr marL="1828508" indent="0">
              <a:buNone/>
              <a:defRPr sz="1600" b="1"/>
            </a:lvl5pPr>
            <a:lvl6pPr marL="2285635" indent="0">
              <a:buNone/>
              <a:defRPr sz="1600" b="1"/>
            </a:lvl6pPr>
            <a:lvl7pPr marL="2742762" indent="0">
              <a:buNone/>
              <a:defRPr sz="1600" b="1"/>
            </a:lvl7pPr>
            <a:lvl8pPr marL="3199889" indent="0">
              <a:buNone/>
              <a:defRPr sz="1600" b="1"/>
            </a:lvl8pPr>
            <a:lvl9pPr marL="3657016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7" y="1279262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4" indent="0">
              <a:buNone/>
              <a:defRPr sz="1800" b="1"/>
            </a:lvl3pPr>
            <a:lvl4pPr marL="1371381" indent="0">
              <a:buNone/>
              <a:defRPr sz="1600" b="1"/>
            </a:lvl4pPr>
            <a:lvl5pPr marL="1828508" indent="0">
              <a:buNone/>
              <a:defRPr sz="1600" b="1"/>
            </a:lvl5pPr>
            <a:lvl6pPr marL="2285635" indent="0">
              <a:buNone/>
              <a:defRPr sz="1600" b="1"/>
            </a:lvl6pPr>
            <a:lvl7pPr marL="2742762" indent="0">
              <a:buNone/>
              <a:defRPr sz="1600" b="1"/>
            </a:lvl7pPr>
            <a:lvl8pPr marL="3199889" indent="0">
              <a:buNone/>
              <a:defRPr sz="1600" b="1"/>
            </a:lvl8pPr>
            <a:lvl9pPr marL="3657016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7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028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603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681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127" indent="0">
              <a:buNone/>
              <a:defRPr sz="1200"/>
            </a:lvl2pPr>
            <a:lvl3pPr marL="914254" indent="0">
              <a:buNone/>
              <a:defRPr sz="1000"/>
            </a:lvl3pPr>
            <a:lvl4pPr marL="1371381" indent="0">
              <a:buNone/>
              <a:defRPr sz="900"/>
            </a:lvl4pPr>
            <a:lvl5pPr marL="1828508" indent="0">
              <a:buNone/>
              <a:defRPr sz="900"/>
            </a:lvl5pPr>
            <a:lvl6pPr marL="2285635" indent="0">
              <a:buNone/>
              <a:defRPr sz="900"/>
            </a:lvl6pPr>
            <a:lvl7pPr marL="2742762" indent="0">
              <a:buNone/>
              <a:defRPr sz="900"/>
            </a:lvl7pPr>
            <a:lvl8pPr marL="3199889" indent="0">
              <a:buNone/>
              <a:defRPr sz="900"/>
            </a:lvl8pPr>
            <a:lvl9pPr marL="3657016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6645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127" indent="0">
              <a:buNone/>
              <a:defRPr sz="2800"/>
            </a:lvl2pPr>
            <a:lvl3pPr marL="914254" indent="0">
              <a:buNone/>
              <a:defRPr sz="2400"/>
            </a:lvl3pPr>
            <a:lvl4pPr marL="1371381" indent="0">
              <a:buNone/>
              <a:defRPr sz="2000"/>
            </a:lvl4pPr>
            <a:lvl5pPr marL="1828508" indent="0">
              <a:buNone/>
              <a:defRPr sz="2000"/>
            </a:lvl5pPr>
            <a:lvl6pPr marL="2285635" indent="0">
              <a:buNone/>
              <a:defRPr sz="2000"/>
            </a:lvl6pPr>
            <a:lvl7pPr marL="2742762" indent="0">
              <a:buNone/>
              <a:defRPr sz="2000"/>
            </a:lvl7pPr>
            <a:lvl8pPr marL="3199889" indent="0">
              <a:buNone/>
              <a:defRPr sz="2000"/>
            </a:lvl8pPr>
            <a:lvl9pPr marL="3657016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127" indent="0">
              <a:buNone/>
              <a:defRPr sz="1200"/>
            </a:lvl2pPr>
            <a:lvl3pPr marL="914254" indent="0">
              <a:buNone/>
              <a:defRPr sz="1000"/>
            </a:lvl3pPr>
            <a:lvl4pPr marL="1371381" indent="0">
              <a:buNone/>
              <a:defRPr sz="900"/>
            </a:lvl4pPr>
            <a:lvl5pPr marL="1828508" indent="0">
              <a:buNone/>
              <a:defRPr sz="900"/>
            </a:lvl5pPr>
            <a:lvl6pPr marL="2285635" indent="0">
              <a:buNone/>
              <a:defRPr sz="900"/>
            </a:lvl6pPr>
            <a:lvl7pPr marL="2742762" indent="0">
              <a:buNone/>
              <a:defRPr sz="900"/>
            </a:lvl7pPr>
            <a:lvl8pPr marL="3199889" indent="0">
              <a:buNone/>
              <a:defRPr sz="900"/>
            </a:lvl8pPr>
            <a:lvl9pPr marL="3657016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105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25" tIns="45712" rIns="91425" bIns="45712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25" tIns="45712" rIns="91425" bIns="45712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 vert="horz" lIns="91425" tIns="45712" rIns="91425" bIns="45712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4F461-9C0A-498D-8233-59F8F0756F9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5296960"/>
            <a:ext cx="2895600" cy="304271"/>
          </a:xfrm>
          <a:prstGeom prst="rect">
            <a:avLst/>
          </a:prstGeom>
        </p:spPr>
        <p:txBody>
          <a:bodyPr vert="horz" lIns="91425" tIns="45712" rIns="91425" bIns="45712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5296960"/>
            <a:ext cx="2133600" cy="304271"/>
          </a:xfrm>
          <a:prstGeom prst="rect">
            <a:avLst/>
          </a:prstGeom>
        </p:spPr>
        <p:txBody>
          <a:bodyPr vert="horz" lIns="91425" tIns="45712" rIns="91425" bIns="45712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CD8EAF-5B95-4898-9CFE-17374B56B9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040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254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45" indent="-342845" algn="l" defTabSz="914254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31" indent="-285705" algn="l" defTabSz="914254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8" indent="-228563" algn="l" defTabSz="914254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5" indent="-228563" algn="l" defTabSz="914254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1" indent="-228563" algn="l" defTabSz="914254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98" indent="-228563" algn="l" defTabSz="914254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26" indent="-228563" algn="l" defTabSz="914254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2" indent="-228563" algn="l" defTabSz="914254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79" indent="-228563" algn="l" defTabSz="914254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2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7" algn="l" defTabSz="9142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4" algn="l" defTabSz="9142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1" algn="l" defTabSz="9142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08" algn="l" defTabSz="9142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5" algn="l" defTabSz="9142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2" algn="l" defTabSz="9142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89" algn="l" defTabSz="9142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16" algn="l" defTabSz="914254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6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12.png"/><Relationship Id="rId4" Type="http://schemas.microsoft.com/office/2007/relationships/hdphoto" Target="../media/hdphoto4.wdp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6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5" b="89687" l="6667" r="94309">
                        <a14:foregroundMark x1="28943" y1="70534" x2="30569" y2="66851"/>
                        <a14:foregroundMark x1="42276" y1="65930" x2="42439" y2="71455"/>
                        <a14:foregroundMark x1="56911" y1="65009" x2="56585" y2="72376"/>
                        <a14:foregroundMark x1="69756" y1="65009" x2="69919" y2="71087"/>
                        <a14:foregroundMark x1="84715" y1="68140" x2="87480" y2="68508"/>
                        <a14:foregroundMark x1="30244" y1="82136" x2="30081" y2="87477"/>
                        <a14:foregroundMark x1="40813" y1="83610" x2="41463" y2="83978"/>
                        <a14:foregroundMark x1="45528" y1="82136" x2="45366" y2="86924"/>
                        <a14:foregroundMark x1="51707" y1="85635" x2="54146" y2="85451"/>
                        <a14:foregroundMark x1="61301" y1="82136" x2="61301" y2="86740"/>
                        <a14:foregroundMark x1="69106" y1="85267" x2="70894" y2="86004"/>
                        <a14:foregroundMark x1="35772" y1="47145" x2="38699" y2="47330"/>
                        <a14:foregroundMark x1="40976" y1="35912" x2="42602" y2="37385"/>
                        <a14:foregroundMark x1="54797" y1="31860" x2="54634" y2="35175"/>
                        <a14:foregroundMark x1="61301" y1="34254" x2="61301" y2="37385"/>
                        <a14:foregroundMark x1="42439" y1="32228" x2="42439" y2="33517"/>
                        <a14:foregroundMark x1="34797" y1="15101" x2="34634" y2="17864"/>
                        <a14:foregroundMark x1="33496" y1="24494" x2="34634" y2="24678"/>
                        <a14:foregroundMark x1="34472" y1="20810" x2="34797" y2="21731"/>
                        <a14:foregroundMark x1="45528" y1="17680" x2="45691" y2="19890"/>
                        <a14:foregroundMark x1="49106" y1="17311" x2="53496" y2="16943"/>
                        <a14:foregroundMark x1="51545" y1="24678" x2="53333" y2="24494"/>
                        <a14:backgroundMark x1="31545" y1="69061" x2="31545" y2="69061"/>
                        <a14:backgroundMark x1="39675" y1="87109" x2="40488" y2="86924"/>
                        <a14:backgroundMark x1="52683" y1="84715" x2="53171" y2="84530"/>
                        <a14:backgroundMark x1="43577" y1="69429" x2="44228" y2="67219"/>
                        <a14:backgroundMark x1="30244" y1="70902" x2="31057" y2="69797"/>
                        <a14:backgroundMark x1="31870" y1="67219" x2="33171" y2="69797"/>
                        <a14:backgroundMark x1="30569" y1="83241" x2="31057" y2="848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7572" y="1843345"/>
            <a:ext cx="2208857" cy="19502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026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그룹 7"/>
          <p:cNvGrpSpPr/>
          <p:nvPr/>
        </p:nvGrpSpPr>
        <p:grpSpPr>
          <a:xfrm>
            <a:off x="323528" y="1417340"/>
            <a:ext cx="7992888" cy="3001702"/>
            <a:chOff x="755576" y="1092686"/>
            <a:chExt cx="7992888" cy="3001702"/>
          </a:xfrm>
        </p:grpSpPr>
        <p:sp>
          <p:nvSpPr>
            <p:cNvPr id="15" name="직사각형 14"/>
            <p:cNvSpPr/>
            <p:nvPr/>
          </p:nvSpPr>
          <p:spPr>
            <a:xfrm>
              <a:off x="899592" y="2281436"/>
              <a:ext cx="7272808" cy="5040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899592" y="2929508"/>
              <a:ext cx="7272808" cy="5040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899592" y="3590332"/>
              <a:ext cx="7272808" cy="5040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899592" y="1633364"/>
              <a:ext cx="7272808" cy="5040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1325946" y="3453368"/>
              <a:ext cx="7417914" cy="5632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b="1" dirty="0" smtClean="0">
                  <a:solidFill>
                    <a:schemeClr val="tx2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평가관리</a:t>
              </a:r>
              <a:r>
                <a:rPr lang="ko-KR" altLang="en-US" dirty="0" smtClean="0">
                  <a:solidFill>
                    <a:schemeClr val="tx2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  </a:t>
              </a:r>
              <a:r>
                <a:rPr lang="ko-KR" altLang="en-US" dirty="0" smtClean="0">
                  <a:latin typeface="나눔고딕" pitchFamily="50" charset="-127"/>
                  <a:ea typeface="나눔고딕" pitchFamily="50" charset="-127"/>
                </a:rPr>
                <a:t>병 자격인증평가 결과 종합 및 전송 </a:t>
              </a:r>
              <a:endParaRPr lang="ko-KR" altLang="en-US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755576" y="1092686"/>
              <a:ext cx="216024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 smtClean="0">
                  <a:latin typeface="나눔고딕" pitchFamily="50" charset="-127"/>
                  <a:ea typeface="나눔고딕" pitchFamily="50" charset="-127"/>
                </a:rPr>
                <a:t>주요 기능</a:t>
              </a:r>
              <a:endParaRPr lang="ko-KR" altLang="en-US" sz="1600" b="1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330550" y="2142261"/>
              <a:ext cx="74179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b="1" dirty="0" smtClean="0">
                  <a:solidFill>
                    <a:schemeClr val="tx2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체력관리</a:t>
              </a:r>
              <a:r>
                <a:rPr lang="ko-KR" altLang="en-US" dirty="0" smtClean="0">
                  <a:solidFill>
                    <a:schemeClr val="tx2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	    </a:t>
              </a:r>
              <a:r>
                <a:rPr lang="ko-KR" altLang="en-US" dirty="0" smtClean="0">
                  <a:latin typeface="나눔고딕" pitchFamily="50" charset="-127"/>
                  <a:ea typeface="나눔고딕" pitchFamily="50" charset="-127"/>
                </a:rPr>
                <a:t>체력정보 종합 및 전송</a:t>
              </a:r>
              <a:endParaRPr lang="en-US" altLang="ko-KR" dirty="0" smtClean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330550" y="1492796"/>
              <a:ext cx="74179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b="1" dirty="0" smtClean="0">
                  <a:solidFill>
                    <a:schemeClr val="tx2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인사관리</a:t>
              </a:r>
              <a:r>
                <a:rPr lang="en-US" altLang="ko-KR" b="1" dirty="0" smtClean="0">
                  <a:solidFill>
                    <a:schemeClr val="accent2"/>
                  </a:solidFill>
                  <a:latin typeface="나눔고딕" pitchFamily="50" charset="-127"/>
                  <a:ea typeface="나눔고딕" pitchFamily="50" charset="-127"/>
                </a:rPr>
                <a:t>	</a:t>
              </a:r>
              <a:r>
                <a:rPr lang="ko-KR" altLang="en-US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en-US" altLang="ko-KR" dirty="0"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  </a:t>
              </a:r>
              <a:r>
                <a:rPr lang="ko-KR" altLang="en-US" dirty="0" smtClean="0">
                  <a:latin typeface="나눔고딕" pitchFamily="50" charset="-127"/>
                  <a:ea typeface="나눔고딕" pitchFamily="50" charset="-127"/>
                </a:rPr>
                <a:t>장병 인적 사항 통합 간소화 및 체계화</a:t>
              </a:r>
              <a:endParaRPr lang="en-US" altLang="ko-KR" dirty="0" smtClean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316818" y="2804427"/>
              <a:ext cx="74179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ko-KR" altLang="en-US" b="1" dirty="0" smtClean="0">
                  <a:solidFill>
                    <a:schemeClr val="tx2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식수관리</a:t>
              </a:r>
              <a:r>
                <a:rPr lang="ko-KR" altLang="en-US" dirty="0" smtClean="0">
                  <a:solidFill>
                    <a:schemeClr val="tx2">
                      <a:lumMod val="50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en-US" altLang="ko-KR" dirty="0" smtClean="0">
                  <a:latin typeface="나눔고딕" pitchFamily="50" charset="-127"/>
                  <a:ea typeface="나눔고딕" pitchFamily="50" charset="-127"/>
                </a:rPr>
                <a:t>	    </a:t>
              </a:r>
              <a:r>
                <a:rPr lang="ko-KR" altLang="en-US" dirty="0" smtClean="0">
                  <a:latin typeface="나눔고딕" pitchFamily="50" charset="-127"/>
                  <a:ea typeface="나눔고딕" pitchFamily="50" charset="-127"/>
                </a:rPr>
                <a:t>끼니 별 실제 식수 수량 산출</a:t>
              </a:r>
              <a:endParaRPr lang="en-US" altLang="ko-KR" dirty="0" smtClean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22" name="직사각형 21"/>
          <p:cNvSpPr/>
          <p:nvPr/>
        </p:nvSpPr>
        <p:spPr>
          <a:xfrm>
            <a:off x="0" y="0"/>
            <a:ext cx="179512" cy="5715000"/>
          </a:xfrm>
          <a:prstGeom prst="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046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07149" y="989485"/>
            <a:ext cx="949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로그인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180946" y="996324"/>
            <a:ext cx="1093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회원가입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154766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616352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8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888" y="1384421"/>
            <a:ext cx="1022928" cy="464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6" name="타원 65"/>
          <p:cNvSpPr/>
          <p:nvPr/>
        </p:nvSpPr>
        <p:spPr>
          <a:xfrm>
            <a:off x="2133648" y="1993404"/>
            <a:ext cx="1008112" cy="100811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1905898" y="3217540"/>
            <a:ext cx="1463613" cy="28309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9" name="모서리가 둥근 직사각형 88"/>
          <p:cNvSpPr/>
          <p:nvPr/>
        </p:nvSpPr>
        <p:spPr>
          <a:xfrm>
            <a:off x="1905898" y="3588252"/>
            <a:ext cx="1463613" cy="28309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941902" y="3251076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군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번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1941902" y="3611116"/>
            <a:ext cx="720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비밀번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1894172" y="4331196"/>
            <a:ext cx="72008" cy="720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2" name="모서리가 둥근 직사각형 91"/>
          <p:cNvSpPr/>
          <p:nvPr/>
        </p:nvSpPr>
        <p:spPr>
          <a:xfrm>
            <a:off x="2067184" y="3958964"/>
            <a:ext cx="114104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2349672" y="3949961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접속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1941902" y="4274867"/>
            <a:ext cx="72008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자동로그</a:t>
            </a:r>
            <a:r>
              <a:rPr lang="ko-KR" altLang="en-US" sz="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인</a:t>
            </a:r>
          </a:p>
        </p:txBody>
      </p:sp>
      <p:sp>
        <p:nvSpPr>
          <p:cNvPr id="96" name="모서리가 둥근 직사각형 95"/>
          <p:cNvSpPr/>
          <p:nvPr/>
        </p:nvSpPr>
        <p:spPr>
          <a:xfrm>
            <a:off x="2934419" y="4282520"/>
            <a:ext cx="432048" cy="14343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2925736" y="4262428"/>
            <a:ext cx="49413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회원가입</a:t>
            </a:r>
            <a:endParaRPr lang="ko-KR" altLang="en-US" sz="6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9" name="모서리가 둥근 직사각형 98"/>
          <p:cNvSpPr/>
          <p:nvPr/>
        </p:nvSpPr>
        <p:spPr>
          <a:xfrm>
            <a:off x="2445958" y="4282520"/>
            <a:ext cx="432048" cy="14343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2411760" y="4268858"/>
            <a:ext cx="53825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PW</a:t>
            </a:r>
            <a:r>
              <a:rPr lang="ko-KR" altLang="en-US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찾기</a:t>
            </a:r>
            <a:endParaRPr lang="ko-KR" altLang="en-US" sz="6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372" b="100000" l="2795" r="96739">
                        <a14:foregroundMark x1="34161" y1="46266" x2="34783" y2="48816"/>
                        <a14:foregroundMark x1="49534" y1="16940" x2="34006" y2="46630"/>
                        <a14:foregroundMark x1="50776" y1="18033" x2="85870" y2="90346"/>
                        <a14:foregroundMark x1="30901" y1="52277" x2="9783" y2="94353"/>
                        <a14:foregroundMark x1="34317" y1="57013" x2="64752" y2="88889"/>
                        <a14:foregroundMark x1="68168" y1="54463" x2="34006" y2="89617"/>
                        <a14:foregroundMark x1="20497" y1="83424" x2="24689" y2="87614"/>
                        <a14:foregroundMark x1="13820" y1="93989" x2="90373" y2="93625"/>
                        <a14:foregroundMark x1="49224" y1="24954" x2="52640" y2="41530"/>
                        <a14:foregroundMark x1="73137" y1="79599" x2="80590" y2="899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7596" y="2067198"/>
            <a:ext cx="760215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5" name="직사각형 104"/>
          <p:cNvSpPr/>
          <p:nvPr/>
        </p:nvSpPr>
        <p:spPr>
          <a:xfrm>
            <a:off x="6453782" y="2295164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6453782" y="2617908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7" name="직사각형 106"/>
          <p:cNvSpPr/>
          <p:nvPr/>
        </p:nvSpPr>
        <p:spPr>
          <a:xfrm>
            <a:off x="6453782" y="2940652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9" name="직사각형 108"/>
          <p:cNvSpPr/>
          <p:nvPr/>
        </p:nvSpPr>
        <p:spPr>
          <a:xfrm>
            <a:off x="6453782" y="3263396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5806862" y="2262005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5806862" y="2583350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군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번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5806862" y="2904695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직책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5749154" y="3226040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err="1" smtClean="0">
                <a:latin typeface="나눔고딕" pitchFamily="50" charset="-127"/>
                <a:ea typeface="나눔고딕" pitchFamily="50" charset="-127"/>
              </a:rPr>
              <a:t>이메</a:t>
            </a:r>
            <a:r>
              <a:rPr lang="ko-KR" altLang="en-US" sz="1000" dirty="0" err="1">
                <a:latin typeface="나눔고딕" pitchFamily="50" charset="-127"/>
                <a:ea typeface="나눔고딕" pitchFamily="50" charset="-127"/>
              </a:rPr>
              <a:t>일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5691446" y="3547383"/>
            <a:ext cx="6655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비밀번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117" name="직사각형 116"/>
          <p:cNvSpPr/>
          <p:nvPr/>
        </p:nvSpPr>
        <p:spPr>
          <a:xfrm>
            <a:off x="6453782" y="3586139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8" name="모서리가 둥근 직사각형 117"/>
          <p:cNvSpPr/>
          <p:nvPr/>
        </p:nvSpPr>
        <p:spPr>
          <a:xfrm>
            <a:off x="6107831" y="4124517"/>
            <a:ext cx="114104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6321634" y="4123447"/>
            <a:ext cx="81219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가입요청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5741874" y="4596725"/>
            <a:ext cx="12289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관리자번호 </a:t>
            </a:r>
            <a:r>
              <a:rPr lang="en-US" altLang="ko-KR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010 1234 5678</a:t>
            </a:r>
          </a:p>
          <a:p>
            <a:r>
              <a:rPr lang="ko-KR" altLang="en-US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관리자 메일 </a:t>
            </a:r>
            <a:r>
              <a:rPr lang="en-US" altLang="ko-KR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aejhd@army.mil</a:t>
            </a:r>
            <a:endParaRPr lang="ko-KR" altLang="en-US" sz="6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9" name="직사각형 128"/>
          <p:cNvSpPr/>
          <p:nvPr/>
        </p:nvSpPr>
        <p:spPr>
          <a:xfrm>
            <a:off x="2918823" y="4248944"/>
            <a:ext cx="463240" cy="2105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33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4768" y="1423210"/>
            <a:ext cx="1254428" cy="5701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4" name="직사각형 143"/>
          <p:cNvSpPr/>
          <p:nvPr/>
        </p:nvSpPr>
        <p:spPr>
          <a:xfrm>
            <a:off x="6453782" y="1972420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5806862" y="1940660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smtClean="0">
                <a:latin typeface="나눔고딕" pitchFamily="50" charset="-127"/>
                <a:ea typeface="나눔고딕" pitchFamily="50" charset="-127"/>
              </a:rPr>
              <a:t>사</a:t>
            </a:r>
            <a:r>
              <a:rPr lang="ko-KR" altLang="en-US" sz="1000">
                <a:latin typeface="나눔고딕" pitchFamily="50" charset="-127"/>
                <a:ea typeface="나눔고딕" pitchFamily="50" charset="-127"/>
              </a:rPr>
              <a:t>진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308" b="96923" l="498" r="9900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8660" y="1995781"/>
            <a:ext cx="160385" cy="138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096" name="직선 연결선 4095"/>
          <p:cNvCxnSpPr/>
          <p:nvPr/>
        </p:nvCxnSpPr>
        <p:spPr>
          <a:xfrm>
            <a:off x="7308304" y="1972420"/>
            <a:ext cx="0" cy="18503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/>
          <p:cNvCxnSpPr/>
          <p:nvPr/>
        </p:nvCxnSpPr>
        <p:spPr>
          <a:xfrm>
            <a:off x="4067944" y="3165104"/>
            <a:ext cx="11883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00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6152406" y="1006707"/>
            <a:ext cx="10518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PW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찾기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616352" y="1346200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1" name="직사각형 120"/>
          <p:cNvSpPr/>
          <p:nvPr/>
        </p:nvSpPr>
        <p:spPr>
          <a:xfrm>
            <a:off x="6469900" y="2062146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2" name="직사각형 121"/>
          <p:cNvSpPr/>
          <p:nvPr/>
        </p:nvSpPr>
        <p:spPr>
          <a:xfrm>
            <a:off x="6469900" y="2386758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4" name="직사각형 123"/>
          <p:cNvSpPr/>
          <p:nvPr/>
        </p:nvSpPr>
        <p:spPr>
          <a:xfrm>
            <a:off x="6469900" y="3431810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5822980" y="2030192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5822980" y="2353444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군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번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5740275" y="3403367"/>
            <a:ext cx="6655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인증코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드</a:t>
            </a:r>
          </a:p>
        </p:txBody>
      </p:sp>
      <p:sp>
        <p:nvSpPr>
          <p:cNvPr id="136" name="직사각형 135"/>
          <p:cNvSpPr/>
          <p:nvPr/>
        </p:nvSpPr>
        <p:spPr>
          <a:xfrm>
            <a:off x="6469900" y="3759986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5740275" y="3722592"/>
            <a:ext cx="6655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비밀번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138" name="모서리가 둥근 직사각형 137"/>
          <p:cNvSpPr/>
          <p:nvPr/>
        </p:nvSpPr>
        <p:spPr>
          <a:xfrm>
            <a:off x="6107832" y="2764298"/>
            <a:ext cx="114104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6322873" y="2755295"/>
            <a:ext cx="7109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인증요청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40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6889" y="1423930"/>
            <a:ext cx="1022928" cy="4649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1" name="모서리가 둥근 직사각형 140"/>
          <p:cNvSpPr/>
          <p:nvPr/>
        </p:nvSpPr>
        <p:spPr>
          <a:xfrm>
            <a:off x="6107833" y="4132450"/>
            <a:ext cx="114104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6390321" y="4123447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확인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207149" y="989485"/>
            <a:ext cx="949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로그인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3" name="직사각형 62"/>
          <p:cNvSpPr/>
          <p:nvPr/>
        </p:nvSpPr>
        <p:spPr>
          <a:xfrm>
            <a:off x="154766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4" name="타원 63"/>
          <p:cNvSpPr/>
          <p:nvPr/>
        </p:nvSpPr>
        <p:spPr>
          <a:xfrm>
            <a:off x="2133648" y="1993404"/>
            <a:ext cx="1008112" cy="1008112"/>
          </a:xfrm>
          <a:prstGeom prst="ellipse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5" name="모서리가 둥근 직사각형 64"/>
          <p:cNvSpPr/>
          <p:nvPr/>
        </p:nvSpPr>
        <p:spPr>
          <a:xfrm>
            <a:off x="1905898" y="3217540"/>
            <a:ext cx="1463613" cy="28309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7" name="모서리가 둥근 직사각형 66"/>
          <p:cNvSpPr/>
          <p:nvPr/>
        </p:nvSpPr>
        <p:spPr>
          <a:xfrm>
            <a:off x="1905898" y="3588252"/>
            <a:ext cx="1463613" cy="283096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941902" y="3251076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군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번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941902" y="3611116"/>
            <a:ext cx="720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비밀번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70" name="모서리가 둥근 직사각형 69"/>
          <p:cNvSpPr/>
          <p:nvPr/>
        </p:nvSpPr>
        <p:spPr>
          <a:xfrm>
            <a:off x="1894172" y="4331196"/>
            <a:ext cx="72008" cy="72008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1" name="모서리가 둥근 직사각형 70"/>
          <p:cNvSpPr/>
          <p:nvPr/>
        </p:nvSpPr>
        <p:spPr>
          <a:xfrm>
            <a:off x="2067184" y="3958964"/>
            <a:ext cx="114104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2349672" y="3949961"/>
            <a:ext cx="5760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접속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941902" y="4274867"/>
            <a:ext cx="72008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자동로그</a:t>
            </a:r>
            <a:r>
              <a:rPr lang="ko-KR" altLang="en-US" sz="6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인</a:t>
            </a:r>
          </a:p>
        </p:txBody>
      </p:sp>
      <p:sp>
        <p:nvSpPr>
          <p:cNvPr id="74" name="모서리가 둥근 직사각형 73"/>
          <p:cNvSpPr/>
          <p:nvPr/>
        </p:nvSpPr>
        <p:spPr>
          <a:xfrm>
            <a:off x="2934419" y="4282520"/>
            <a:ext cx="432048" cy="14343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2925736" y="4262428"/>
            <a:ext cx="49413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회원가입</a:t>
            </a:r>
            <a:endParaRPr lang="ko-KR" altLang="en-US" sz="6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6" name="모서리가 둥근 직사각형 75"/>
          <p:cNvSpPr/>
          <p:nvPr/>
        </p:nvSpPr>
        <p:spPr>
          <a:xfrm>
            <a:off x="2445958" y="4282520"/>
            <a:ext cx="432048" cy="14343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2411760" y="4268858"/>
            <a:ext cx="53825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PW</a:t>
            </a:r>
            <a:r>
              <a:rPr lang="ko-KR" altLang="en-US" sz="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찾기</a:t>
            </a:r>
            <a:endParaRPr lang="ko-KR" altLang="en-US" sz="6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7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372" b="100000" l="2795" r="96739">
                        <a14:foregroundMark x1="34161" y1="46266" x2="34783" y2="48816"/>
                        <a14:foregroundMark x1="49534" y1="16940" x2="34006" y2="46630"/>
                        <a14:foregroundMark x1="50776" y1="18033" x2="85870" y2="90346"/>
                        <a14:foregroundMark x1="30901" y1="52277" x2="9783" y2="94353"/>
                        <a14:foregroundMark x1="34317" y1="57013" x2="64752" y2="88889"/>
                        <a14:foregroundMark x1="68168" y1="54463" x2="34006" y2="89617"/>
                        <a14:foregroundMark x1="20497" y1="83424" x2="24689" y2="87614"/>
                        <a14:foregroundMark x1="13820" y1="93989" x2="90373" y2="93625"/>
                        <a14:foregroundMark x1="49224" y1="24954" x2="52640" y2="41530"/>
                        <a14:foregroundMark x1="73137" y1="79599" x2="80590" y2="8998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7596" y="2067198"/>
            <a:ext cx="760215" cy="648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9" name="직사각형 78"/>
          <p:cNvSpPr/>
          <p:nvPr/>
        </p:nvSpPr>
        <p:spPr>
          <a:xfrm>
            <a:off x="2411760" y="4248944"/>
            <a:ext cx="463240" cy="2105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0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4768" y="1423210"/>
            <a:ext cx="1254428" cy="5701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2" name="직선 화살표 연결선 81"/>
          <p:cNvCxnSpPr/>
          <p:nvPr/>
        </p:nvCxnSpPr>
        <p:spPr>
          <a:xfrm>
            <a:off x="4067944" y="3165104"/>
            <a:ext cx="11883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980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3506461" y="1008639"/>
            <a:ext cx="2131078" cy="4657173"/>
            <a:chOff x="3506461" y="1008639"/>
            <a:chExt cx="2131078" cy="4657173"/>
          </a:xfrm>
        </p:grpSpPr>
        <p:sp>
          <p:nvSpPr>
            <p:cNvPr id="12" name="TextBox 11"/>
            <p:cNvSpPr txBox="1"/>
            <p:nvPr/>
          </p:nvSpPr>
          <p:spPr>
            <a:xfrm>
              <a:off x="4281696" y="1008639"/>
              <a:ext cx="58060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>
                  <a:latin typeface="나눔고딕" pitchFamily="50" charset="-127"/>
                  <a:ea typeface="나눔고딕" pitchFamily="50" charset="-127"/>
                </a:rPr>
                <a:t>상단 바</a:t>
              </a:r>
              <a:endParaRPr lang="ko-KR" altLang="en-US" sz="1000" dirty="0">
                <a:latin typeface="나눔고딕" pitchFamily="50" charset="-127"/>
                <a:ea typeface="나눔고딕" pitchFamily="50" charset="-127"/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3506461" y="1372392"/>
              <a:ext cx="2106000" cy="404988"/>
              <a:chOff x="514354" y="1156368"/>
              <a:chExt cx="2106000" cy="404988"/>
            </a:xfrm>
          </p:grpSpPr>
          <p:sp>
            <p:nvSpPr>
              <p:cNvPr id="2" name="직사각형 1"/>
              <p:cNvSpPr/>
              <p:nvPr/>
            </p:nvSpPr>
            <p:spPr>
              <a:xfrm>
                <a:off x="514354" y="1156368"/>
                <a:ext cx="2106000" cy="404988"/>
              </a:xfrm>
              <a:prstGeom prst="rect">
                <a:avLst/>
              </a:prstGeom>
              <a:solidFill>
                <a:srgbClr val="9CD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3" name="모서리가 둥근 직사각형 22"/>
              <p:cNvSpPr/>
              <p:nvPr/>
            </p:nvSpPr>
            <p:spPr>
              <a:xfrm>
                <a:off x="611584" y="1278260"/>
                <a:ext cx="216000" cy="3600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4" name="모서리가 둥근 직사각형 23"/>
              <p:cNvSpPr/>
              <p:nvPr/>
            </p:nvSpPr>
            <p:spPr>
              <a:xfrm>
                <a:off x="611584" y="1350268"/>
                <a:ext cx="216000" cy="3600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" name="모서리가 둥근 직사각형 24"/>
              <p:cNvSpPr/>
              <p:nvPr/>
            </p:nvSpPr>
            <p:spPr>
              <a:xfrm>
                <a:off x="611584" y="1422276"/>
                <a:ext cx="216000" cy="3600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3" name="타원 2"/>
              <p:cNvSpPr/>
              <p:nvPr/>
            </p:nvSpPr>
            <p:spPr>
              <a:xfrm>
                <a:off x="2411760" y="1273324"/>
                <a:ext cx="36000" cy="36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6" name="타원 25"/>
              <p:cNvSpPr/>
              <p:nvPr/>
            </p:nvSpPr>
            <p:spPr>
              <a:xfrm>
                <a:off x="2411760" y="1345332"/>
                <a:ext cx="36000" cy="36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2411760" y="1417340"/>
                <a:ext cx="36000" cy="36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sp>
          <p:nvSpPr>
            <p:cNvPr id="7" name="타원 6"/>
            <p:cNvSpPr/>
            <p:nvPr/>
          </p:nvSpPr>
          <p:spPr>
            <a:xfrm>
              <a:off x="3711691" y="1993404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1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3" name="타원 52"/>
            <p:cNvSpPr/>
            <p:nvPr/>
          </p:nvSpPr>
          <p:spPr>
            <a:xfrm>
              <a:off x="4683787" y="1993404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2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3" name="타원 62"/>
            <p:cNvSpPr/>
            <p:nvPr/>
          </p:nvSpPr>
          <p:spPr>
            <a:xfrm>
              <a:off x="3715543" y="4801716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4" name="타원 63"/>
            <p:cNvSpPr/>
            <p:nvPr/>
          </p:nvSpPr>
          <p:spPr>
            <a:xfrm>
              <a:off x="4687639" y="4801716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3508743" y="4945732"/>
              <a:ext cx="2115000" cy="7200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5559017" y="1785764"/>
              <a:ext cx="45719" cy="26559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5" name="타원 64"/>
            <p:cNvSpPr/>
            <p:nvPr/>
          </p:nvSpPr>
          <p:spPr>
            <a:xfrm>
              <a:off x="3711691" y="2929508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3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6" name="타원 65"/>
            <p:cNvSpPr/>
            <p:nvPr/>
          </p:nvSpPr>
          <p:spPr>
            <a:xfrm>
              <a:off x="4683787" y="2929508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4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7" name="타원 66"/>
            <p:cNvSpPr/>
            <p:nvPr/>
          </p:nvSpPr>
          <p:spPr>
            <a:xfrm>
              <a:off x="3711691" y="3865612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5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8" name="타원 67"/>
            <p:cNvSpPr/>
            <p:nvPr/>
          </p:nvSpPr>
          <p:spPr>
            <a:xfrm>
              <a:off x="4683787" y="3865612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6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4137454" y="1450262"/>
              <a:ext cx="8440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 smtClean="0">
                  <a:solidFill>
                    <a:schemeClr val="bg1"/>
                  </a:solidFill>
                  <a:latin typeface="Arkhip" pitchFamily="50" charset="-52"/>
                  <a:ea typeface="나눔고딕" pitchFamily="50" charset="-127"/>
                </a:rPr>
                <a:t>Makeus</a:t>
              </a:r>
              <a:endParaRPr lang="ko-KR" altLang="en-US" sz="1200" dirty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3511969" y="1355204"/>
              <a:ext cx="2124000" cy="3590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3" name="직사각형 122"/>
            <p:cNvSpPr/>
            <p:nvPr/>
          </p:nvSpPr>
          <p:spPr>
            <a:xfrm>
              <a:off x="3513539" y="1355204"/>
              <a:ext cx="2124000" cy="3590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24" name="TextBox 123"/>
          <p:cNvSpPr txBox="1"/>
          <p:nvPr/>
        </p:nvSpPr>
        <p:spPr>
          <a:xfrm>
            <a:off x="4104407" y="667063"/>
            <a:ext cx="935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메인 화면 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3466015" y="1341179"/>
            <a:ext cx="486226" cy="48622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007603" y="1430402"/>
            <a:ext cx="907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메인 메뉴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9" name="직선 연결선 18"/>
          <p:cNvCxnSpPr>
            <a:stCxn id="17" idx="3"/>
            <a:endCxn id="16" idx="2"/>
          </p:cNvCxnSpPr>
          <p:nvPr/>
        </p:nvCxnSpPr>
        <p:spPr>
          <a:xfrm>
            <a:off x="2915224" y="1584291"/>
            <a:ext cx="550791" cy="1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타원 150"/>
          <p:cNvSpPr/>
          <p:nvPr/>
        </p:nvSpPr>
        <p:spPr>
          <a:xfrm>
            <a:off x="5178754" y="1328115"/>
            <a:ext cx="486226" cy="48622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2" name="직선 연결선 151"/>
          <p:cNvCxnSpPr/>
          <p:nvPr/>
        </p:nvCxnSpPr>
        <p:spPr>
          <a:xfrm>
            <a:off x="5664980" y="1579356"/>
            <a:ext cx="102452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TextBox 153"/>
          <p:cNvSpPr txBox="1"/>
          <p:nvPr/>
        </p:nvSpPr>
        <p:spPr>
          <a:xfrm>
            <a:off x="5724128" y="1430403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옵션메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뉴</a:t>
            </a:r>
          </a:p>
        </p:txBody>
      </p:sp>
      <p:sp>
        <p:nvSpPr>
          <p:cNvPr id="32" name="타원 31"/>
          <p:cNvSpPr/>
          <p:nvPr/>
        </p:nvSpPr>
        <p:spPr>
          <a:xfrm>
            <a:off x="4137454" y="1390674"/>
            <a:ext cx="837061" cy="36842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3" name="TextBox 192"/>
          <p:cNvSpPr txBox="1"/>
          <p:nvPr/>
        </p:nvSpPr>
        <p:spPr>
          <a:xfrm>
            <a:off x="1645281" y="2497460"/>
            <a:ext cx="16305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현재 화면 표시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메인 화면일 경우만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1400" dirty="0" err="1" smtClean="0">
                <a:latin typeface="Arkhip" pitchFamily="50" charset="-52"/>
                <a:ea typeface="나눔고딕" pitchFamily="50" charset="-127"/>
              </a:rPr>
              <a:t>Makeus</a:t>
            </a:r>
            <a:endParaRPr lang="ko-KR" altLang="en-US" sz="1400" dirty="0">
              <a:latin typeface="Arkhip" pitchFamily="50" charset="-52"/>
              <a:ea typeface="나눔고딕" pitchFamily="50" charset="-127"/>
            </a:endParaRPr>
          </a:p>
        </p:txBody>
      </p:sp>
      <p:cxnSp>
        <p:nvCxnSpPr>
          <p:cNvPr id="199" name="꺾인 연결선 198"/>
          <p:cNvCxnSpPr>
            <a:stCxn id="2" idx="2"/>
          </p:cNvCxnSpPr>
          <p:nvPr/>
        </p:nvCxnSpPr>
        <p:spPr>
          <a:xfrm rot="5400000">
            <a:off x="3325199" y="1407216"/>
            <a:ext cx="864099" cy="1604427"/>
          </a:xfrm>
          <a:prstGeom prst="bentConnector2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4757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3506461" y="1008639"/>
            <a:ext cx="2131078" cy="4657173"/>
            <a:chOff x="3506461" y="1008639"/>
            <a:chExt cx="2131078" cy="4657173"/>
          </a:xfrm>
        </p:grpSpPr>
        <p:sp>
          <p:nvSpPr>
            <p:cNvPr id="12" name="TextBox 11"/>
            <p:cNvSpPr txBox="1"/>
            <p:nvPr/>
          </p:nvSpPr>
          <p:spPr>
            <a:xfrm>
              <a:off x="4221584" y="1008639"/>
              <a:ext cx="70083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>
                  <a:latin typeface="나눔고딕" pitchFamily="50" charset="-127"/>
                  <a:ea typeface="나눔고딕" pitchFamily="50" charset="-127"/>
                </a:rPr>
                <a:t>메인 메</a:t>
              </a:r>
              <a:r>
                <a:rPr lang="ko-KR" altLang="en-US" sz="1000" dirty="0">
                  <a:latin typeface="나눔고딕" pitchFamily="50" charset="-127"/>
                  <a:ea typeface="나눔고딕" pitchFamily="50" charset="-127"/>
                </a:rPr>
                <a:t>뉴</a:t>
              </a: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3506461" y="1372392"/>
              <a:ext cx="2106000" cy="404988"/>
              <a:chOff x="514354" y="1156368"/>
              <a:chExt cx="2106000" cy="404988"/>
            </a:xfrm>
          </p:grpSpPr>
          <p:sp>
            <p:nvSpPr>
              <p:cNvPr id="2" name="직사각형 1"/>
              <p:cNvSpPr/>
              <p:nvPr/>
            </p:nvSpPr>
            <p:spPr>
              <a:xfrm>
                <a:off x="514354" y="1156368"/>
                <a:ext cx="2106000" cy="404988"/>
              </a:xfrm>
              <a:prstGeom prst="rect">
                <a:avLst/>
              </a:prstGeom>
              <a:solidFill>
                <a:srgbClr val="9CD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3" name="모서리가 둥근 직사각형 22"/>
              <p:cNvSpPr/>
              <p:nvPr/>
            </p:nvSpPr>
            <p:spPr>
              <a:xfrm>
                <a:off x="611584" y="1278260"/>
                <a:ext cx="216000" cy="3600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4" name="모서리가 둥근 직사각형 23"/>
              <p:cNvSpPr/>
              <p:nvPr/>
            </p:nvSpPr>
            <p:spPr>
              <a:xfrm>
                <a:off x="611584" y="1350268"/>
                <a:ext cx="216000" cy="3600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" name="모서리가 둥근 직사각형 24"/>
              <p:cNvSpPr/>
              <p:nvPr/>
            </p:nvSpPr>
            <p:spPr>
              <a:xfrm>
                <a:off x="611584" y="1422276"/>
                <a:ext cx="216000" cy="3600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3" name="타원 2"/>
              <p:cNvSpPr/>
              <p:nvPr/>
            </p:nvSpPr>
            <p:spPr>
              <a:xfrm>
                <a:off x="2411760" y="1273324"/>
                <a:ext cx="36000" cy="36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6" name="타원 25"/>
              <p:cNvSpPr/>
              <p:nvPr/>
            </p:nvSpPr>
            <p:spPr>
              <a:xfrm>
                <a:off x="2411760" y="1345332"/>
                <a:ext cx="36000" cy="36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2411760" y="1417340"/>
                <a:ext cx="36000" cy="36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sp>
          <p:nvSpPr>
            <p:cNvPr id="7" name="타원 6"/>
            <p:cNvSpPr/>
            <p:nvPr/>
          </p:nvSpPr>
          <p:spPr>
            <a:xfrm>
              <a:off x="3711691" y="1993404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1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3" name="타원 52"/>
            <p:cNvSpPr/>
            <p:nvPr/>
          </p:nvSpPr>
          <p:spPr>
            <a:xfrm>
              <a:off x="4683787" y="1993404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2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3" name="타원 62"/>
            <p:cNvSpPr/>
            <p:nvPr/>
          </p:nvSpPr>
          <p:spPr>
            <a:xfrm>
              <a:off x="3715543" y="4801716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4" name="타원 63"/>
            <p:cNvSpPr/>
            <p:nvPr/>
          </p:nvSpPr>
          <p:spPr>
            <a:xfrm>
              <a:off x="4687639" y="4801716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3508743" y="4945732"/>
              <a:ext cx="2115000" cy="7200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5559017" y="1785764"/>
              <a:ext cx="45719" cy="26559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5" name="타원 64"/>
            <p:cNvSpPr/>
            <p:nvPr/>
          </p:nvSpPr>
          <p:spPr>
            <a:xfrm>
              <a:off x="3711691" y="2929508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3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6" name="타원 65"/>
            <p:cNvSpPr/>
            <p:nvPr/>
          </p:nvSpPr>
          <p:spPr>
            <a:xfrm>
              <a:off x="4683787" y="2929508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4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7" name="타원 66"/>
            <p:cNvSpPr/>
            <p:nvPr/>
          </p:nvSpPr>
          <p:spPr>
            <a:xfrm>
              <a:off x="3711691" y="3865612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5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8" name="타원 67"/>
            <p:cNvSpPr/>
            <p:nvPr/>
          </p:nvSpPr>
          <p:spPr>
            <a:xfrm>
              <a:off x="4683787" y="3865612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6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4137454" y="1450262"/>
              <a:ext cx="8440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 smtClean="0">
                  <a:solidFill>
                    <a:schemeClr val="bg1"/>
                  </a:solidFill>
                  <a:latin typeface="Arkhip" pitchFamily="50" charset="-52"/>
                  <a:ea typeface="나눔고딕" pitchFamily="50" charset="-127"/>
                </a:rPr>
                <a:t>Makeus</a:t>
              </a:r>
              <a:endParaRPr lang="ko-KR" altLang="en-US" sz="1200" dirty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3511969" y="1355204"/>
              <a:ext cx="2124000" cy="3590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3" name="직사각형 122"/>
            <p:cNvSpPr/>
            <p:nvPr/>
          </p:nvSpPr>
          <p:spPr>
            <a:xfrm>
              <a:off x="3513539" y="1355204"/>
              <a:ext cx="2124000" cy="3590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007603" y="1430402"/>
            <a:ext cx="9076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메인 메뉴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9" name="직선 연결선 18"/>
          <p:cNvCxnSpPr>
            <a:stCxn id="17" idx="3"/>
            <a:endCxn id="16" idx="2"/>
          </p:cNvCxnSpPr>
          <p:nvPr/>
        </p:nvCxnSpPr>
        <p:spPr>
          <a:xfrm>
            <a:off x="2915224" y="1584291"/>
            <a:ext cx="550791" cy="1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403648" y="1883564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사용자 계정 정보표시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5" name="TextBox 154"/>
          <p:cNvSpPr txBox="1"/>
          <p:nvPr/>
        </p:nvSpPr>
        <p:spPr>
          <a:xfrm>
            <a:off x="2173896" y="3145532"/>
            <a:ext cx="11368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 메뉴들이 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들어있는 메뉴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2586626" y="4578540"/>
            <a:ext cx="473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설정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5850275" y="4552172"/>
            <a:ext cx="3289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홈</a:t>
            </a:r>
          </a:p>
        </p:txBody>
      </p:sp>
      <p:sp>
        <p:nvSpPr>
          <p:cNvPr id="79" name="직사각형 78"/>
          <p:cNvSpPr/>
          <p:nvPr/>
        </p:nvSpPr>
        <p:spPr>
          <a:xfrm>
            <a:off x="3520626" y="1767428"/>
            <a:ext cx="1567906" cy="3168352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0" name="직사각형 79"/>
          <p:cNvSpPr/>
          <p:nvPr/>
        </p:nvSpPr>
        <p:spPr>
          <a:xfrm>
            <a:off x="3520625" y="1775812"/>
            <a:ext cx="1567907" cy="504056"/>
          </a:xfrm>
          <a:prstGeom prst="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4348481" y="1816610"/>
            <a:ext cx="720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중위 </a:t>
            </a:r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이한음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556393" y="2025547"/>
            <a:ext cx="9497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18-13608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3556393" y="1817565"/>
            <a:ext cx="9497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본부중대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장</a:t>
            </a:r>
          </a:p>
        </p:txBody>
      </p:sp>
      <p:cxnSp>
        <p:nvCxnSpPr>
          <p:cNvPr id="84" name="직선 연결선 83"/>
          <p:cNvCxnSpPr/>
          <p:nvPr/>
        </p:nvCxnSpPr>
        <p:spPr>
          <a:xfrm flipV="1">
            <a:off x="3556393" y="2034948"/>
            <a:ext cx="720080" cy="2"/>
          </a:xfrm>
          <a:prstGeom prst="line">
            <a:avLst/>
          </a:prstGeom>
          <a:ln>
            <a:solidFill>
              <a:srgbClr val="C7E7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모서리가 둥근 직사각형 84"/>
          <p:cNvSpPr/>
          <p:nvPr/>
        </p:nvSpPr>
        <p:spPr>
          <a:xfrm>
            <a:off x="4384485" y="2055460"/>
            <a:ext cx="648072" cy="185531"/>
          </a:xfrm>
          <a:prstGeom prst="roundRect">
            <a:avLst/>
          </a:prstGeom>
          <a:solidFill>
            <a:srgbClr val="C7E7EB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>
                <a:latin typeface="나눔고딕" pitchFamily="50" charset="-127"/>
                <a:ea typeface="나눔고딕" pitchFamily="50" charset="-127"/>
              </a:rPr>
              <a:t>Logout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3972422" y="2415500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체력관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3972422" y="2814302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정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3972422" y="3213104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력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3972422" y="3611906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식수관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3972422" y="4010709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평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가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91" name="직선 연결선 90"/>
          <p:cNvCxnSpPr/>
          <p:nvPr/>
        </p:nvCxnSpPr>
        <p:spPr>
          <a:xfrm flipV="1">
            <a:off x="3790419" y="2745627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 flipV="1">
            <a:off x="3790419" y="3141658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 flipV="1">
            <a:off x="3790419" y="3567628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/>
          <p:nvPr/>
        </p:nvCxnSpPr>
        <p:spPr>
          <a:xfrm flipV="1">
            <a:off x="3790419" y="4002324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5" name="Picture 2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51" b="92742" l="4865" r="956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8433" y="4563726"/>
            <a:ext cx="324024" cy="32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6" name="Picture 2"/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"/>
          <a:stretch/>
        </p:blipFill>
        <p:spPr bwMode="auto">
          <a:xfrm>
            <a:off x="4484016" y="4578227"/>
            <a:ext cx="296513" cy="296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타원 15"/>
          <p:cNvSpPr/>
          <p:nvPr/>
        </p:nvSpPr>
        <p:spPr>
          <a:xfrm>
            <a:off x="3466015" y="1341179"/>
            <a:ext cx="486226" cy="48622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/>
          <p:cNvSpPr/>
          <p:nvPr/>
        </p:nvSpPr>
        <p:spPr>
          <a:xfrm>
            <a:off x="5073609" y="1767428"/>
            <a:ext cx="556093" cy="3168352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1" name="타원 100"/>
          <p:cNvSpPr/>
          <p:nvPr/>
        </p:nvSpPr>
        <p:spPr>
          <a:xfrm>
            <a:off x="3479405" y="1738179"/>
            <a:ext cx="1668659" cy="584448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2" name="직선 연결선 101"/>
          <p:cNvCxnSpPr/>
          <p:nvPr/>
        </p:nvCxnSpPr>
        <p:spPr>
          <a:xfrm>
            <a:off x="2915223" y="2038072"/>
            <a:ext cx="550791" cy="1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왼쪽 중괄호 9"/>
          <p:cNvSpPr/>
          <p:nvPr/>
        </p:nvSpPr>
        <p:spPr>
          <a:xfrm>
            <a:off x="3275856" y="2497460"/>
            <a:ext cx="552550" cy="1790248"/>
          </a:xfrm>
          <a:prstGeom prst="leftBrac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타원 155"/>
          <p:cNvSpPr/>
          <p:nvPr/>
        </p:nvSpPr>
        <p:spPr>
          <a:xfrm>
            <a:off x="3770375" y="4524566"/>
            <a:ext cx="404093" cy="40409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타원 156"/>
          <p:cNvSpPr/>
          <p:nvPr/>
        </p:nvSpPr>
        <p:spPr>
          <a:xfrm>
            <a:off x="4444026" y="4528794"/>
            <a:ext cx="376492" cy="376492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58" name="직선 연결선 157"/>
          <p:cNvCxnSpPr>
            <a:stCxn id="156" idx="2"/>
          </p:cNvCxnSpPr>
          <p:nvPr/>
        </p:nvCxnSpPr>
        <p:spPr>
          <a:xfrm flipH="1" flipV="1">
            <a:off x="3059832" y="4717040"/>
            <a:ext cx="710543" cy="9573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직선 연결선 159"/>
          <p:cNvCxnSpPr/>
          <p:nvPr/>
        </p:nvCxnSpPr>
        <p:spPr>
          <a:xfrm>
            <a:off x="4820518" y="4690672"/>
            <a:ext cx="1013362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/>
          <p:cNvSpPr txBox="1"/>
          <p:nvPr/>
        </p:nvSpPr>
        <p:spPr>
          <a:xfrm>
            <a:off x="4104407" y="667063"/>
            <a:ext cx="935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메인 화면 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7076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/>
          <p:cNvGrpSpPr/>
          <p:nvPr/>
        </p:nvGrpSpPr>
        <p:grpSpPr>
          <a:xfrm>
            <a:off x="3506461" y="1008639"/>
            <a:ext cx="2131078" cy="4657173"/>
            <a:chOff x="3506461" y="1008639"/>
            <a:chExt cx="2131078" cy="4657173"/>
          </a:xfrm>
        </p:grpSpPr>
        <p:sp>
          <p:nvSpPr>
            <p:cNvPr id="12" name="TextBox 11"/>
            <p:cNvSpPr txBox="1"/>
            <p:nvPr/>
          </p:nvSpPr>
          <p:spPr>
            <a:xfrm>
              <a:off x="4239217" y="1008639"/>
              <a:ext cx="66556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smtClean="0">
                  <a:latin typeface="나눔고딕" pitchFamily="50" charset="-127"/>
                  <a:ea typeface="나눔고딕" pitchFamily="50" charset="-127"/>
                </a:rPr>
                <a:t>옵션메</a:t>
              </a:r>
              <a:r>
                <a:rPr lang="ko-KR" altLang="en-US" sz="1000">
                  <a:latin typeface="나눔고딕" pitchFamily="50" charset="-127"/>
                  <a:ea typeface="나눔고딕" pitchFamily="50" charset="-127"/>
                </a:rPr>
                <a:t>뉴</a:t>
              </a:r>
              <a:endParaRPr lang="ko-KR" altLang="en-US" sz="1000" dirty="0">
                <a:latin typeface="나눔고딕" pitchFamily="50" charset="-127"/>
                <a:ea typeface="나눔고딕" pitchFamily="50" charset="-127"/>
              </a:endParaRPr>
            </a:p>
          </p:txBody>
        </p:sp>
        <p:grpSp>
          <p:nvGrpSpPr>
            <p:cNvPr id="5" name="그룹 4"/>
            <p:cNvGrpSpPr/>
            <p:nvPr/>
          </p:nvGrpSpPr>
          <p:grpSpPr>
            <a:xfrm>
              <a:off x="3506461" y="1372392"/>
              <a:ext cx="2106000" cy="404988"/>
              <a:chOff x="514354" y="1156368"/>
              <a:chExt cx="2106000" cy="404988"/>
            </a:xfrm>
          </p:grpSpPr>
          <p:sp>
            <p:nvSpPr>
              <p:cNvPr id="2" name="직사각형 1"/>
              <p:cNvSpPr/>
              <p:nvPr/>
            </p:nvSpPr>
            <p:spPr>
              <a:xfrm>
                <a:off x="514354" y="1156368"/>
                <a:ext cx="2106000" cy="404988"/>
              </a:xfrm>
              <a:prstGeom prst="rect">
                <a:avLst/>
              </a:prstGeom>
              <a:solidFill>
                <a:srgbClr val="9CD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3" name="모서리가 둥근 직사각형 22"/>
              <p:cNvSpPr/>
              <p:nvPr/>
            </p:nvSpPr>
            <p:spPr>
              <a:xfrm>
                <a:off x="611584" y="1278260"/>
                <a:ext cx="216000" cy="3600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4" name="모서리가 둥근 직사각형 23"/>
              <p:cNvSpPr/>
              <p:nvPr/>
            </p:nvSpPr>
            <p:spPr>
              <a:xfrm>
                <a:off x="611584" y="1350268"/>
                <a:ext cx="216000" cy="3600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5" name="모서리가 둥근 직사각형 24"/>
              <p:cNvSpPr/>
              <p:nvPr/>
            </p:nvSpPr>
            <p:spPr>
              <a:xfrm>
                <a:off x="611584" y="1422276"/>
                <a:ext cx="216000" cy="36000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3" name="타원 2"/>
              <p:cNvSpPr/>
              <p:nvPr/>
            </p:nvSpPr>
            <p:spPr>
              <a:xfrm>
                <a:off x="2411760" y="1273324"/>
                <a:ext cx="36000" cy="36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6" name="타원 25"/>
              <p:cNvSpPr/>
              <p:nvPr/>
            </p:nvSpPr>
            <p:spPr>
              <a:xfrm>
                <a:off x="2411760" y="1345332"/>
                <a:ext cx="36000" cy="36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  <p:sp>
            <p:nvSpPr>
              <p:cNvPr id="27" name="타원 26"/>
              <p:cNvSpPr/>
              <p:nvPr/>
            </p:nvSpPr>
            <p:spPr>
              <a:xfrm>
                <a:off x="2411760" y="1417340"/>
                <a:ext cx="36000" cy="360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itchFamily="50" charset="-127"/>
                  <a:ea typeface="나눔고딕" pitchFamily="50" charset="-127"/>
                </a:endParaRPr>
              </a:p>
            </p:txBody>
          </p:sp>
        </p:grpSp>
        <p:sp>
          <p:nvSpPr>
            <p:cNvPr id="7" name="타원 6"/>
            <p:cNvSpPr/>
            <p:nvPr/>
          </p:nvSpPr>
          <p:spPr>
            <a:xfrm>
              <a:off x="3711691" y="1993404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1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53" name="타원 52"/>
            <p:cNvSpPr/>
            <p:nvPr/>
          </p:nvSpPr>
          <p:spPr>
            <a:xfrm>
              <a:off x="4683787" y="1993404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2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3" name="타원 62"/>
            <p:cNvSpPr/>
            <p:nvPr/>
          </p:nvSpPr>
          <p:spPr>
            <a:xfrm>
              <a:off x="3715543" y="4801716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4" name="타원 63"/>
            <p:cNvSpPr/>
            <p:nvPr/>
          </p:nvSpPr>
          <p:spPr>
            <a:xfrm>
              <a:off x="4687639" y="4801716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3508743" y="4945732"/>
              <a:ext cx="2115000" cy="7200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5559017" y="1785764"/>
              <a:ext cx="45719" cy="265591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5" name="타원 64"/>
            <p:cNvSpPr/>
            <p:nvPr/>
          </p:nvSpPr>
          <p:spPr>
            <a:xfrm>
              <a:off x="3711691" y="2929508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3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6" name="타원 65"/>
            <p:cNvSpPr/>
            <p:nvPr/>
          </p:nvSpPr>
          <p:spPr>
            <a:xfrm>
              <a:off x="4683787" y="2929508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4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7" name="타원 66"/>
            <p:cNvSpPr/>
            <p:nvPr/>
          </p:nvSpPr>
          <p:spPr>
            <a:xfrm>
              <a:off x="3711691" y="3865612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5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68" name="타원 67"/>
            <p:cNvSpPr/>
            <p:nvPr/>
          </p:nvSpPr>
          <p:spPr>
            <a:xfrm>
              <a:off x="4683787" y="3865612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dirty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6</a:t>
              </a:r>
              <a:r>
                <a:rPr lang="ko-KR" altLang="en-US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분대</a:t>
              </a:r>
              <a:endPara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  <a:p>
              <a:pPr algn="ctr"/>
              <a:r>
                <a:rPr lang="en-US" altLang="ko-KR" sz="1000" dirty="0" smtClean="0">
                  <a:solidFill>
                    <a:schemeClr val="tx1"/>
                  </a:solidFill>
                  <a:latin typeface="나눔고딕" pitchFamily="50" charset="-127"/>
                  <a:ea typeface="나눔고딕" pitchFamily="50" charset="-127"/>
                </a:rPr>
                <a:t>8</a:t>
              </a:r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4137454" y="1450262"/>
              <a:ext cx="8440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err="1" smtClean="0">
                  <a:solidFill>
                    <a:schemeClr val="bg1"/>
                  </a:solidFill>
                  <a:latin typeface="Arkhip" pitchFamily="50" charset="-52"/>
                  <a:ea typeface="나눔고딕" pitchFamily="50" charset="-127"/>
                </a:rPr>
                <a:t>Makeus</a:t>
              </a:r>
              <a:endParaRPr lang="ko-KR" altLang="en-US" sz="1200" dirty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3511969" y="1355204"/>
              <a:ext cx="2124000" cy="3590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3" name="직사각형 122"/>
            <p:cNvSpPr/>
            <p:nvPr/>
          </p:nvSpPr>
          <p:spPr>
            <a:xfrm>
              <a:off x="3513539" y="1355204"/>
              <a:ext cx="2124000" cy="359052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49" name="TextBox 148"/>
          <p:cNvSpPr txBox="1"/>
          <p:nvPr/>
        </p:nvSpPr>
        <p:spPr>
          <a:xfrm>
            <a:off x="1272754" y="2189683"/>
            <a:ext cx="5212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부대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52" name="직선 연결선 151"/>
          <p:cNvCxnSpPr/>
          <p:nvPr/>
        </p:nvCxnSpPr>
        <p:spPr>
          <a:xfrm>
            <a:off x="5664980" y="1579356"/>
            <a:ext cx="102452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TextBox 153"/>
          <p:cNvSpPr txBox="1"/>
          <p:nvPr/>
        </p:nvSpPr>
        <p:spPr>
          <a:xfrm>
            <a:off x="5724128" y="1430403"/>
            <a:ext cx="8579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옵션메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뉴</a:t>
            </a:r>
          </a:p>
        </p:txBody>
      </p:sp>
      <p:sp>
        <p:nvSpPr>
          <p:cNvPr id="162" name="직사각형 161"/>
          <p:cNvSpPr/>
          <p:nvPr/>
        </p:nvSpPr>
        <p:spPr>
          <a:xfrm>
            <a:off x="4863260" y="1777380"/>
            <a:ext cx="772709" cy="130026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5052425" y="1938408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공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유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5052425" y="2297704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저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장</a:t>
            </a:r>
          </a:p>
        </p:txBody>
      </p:sp>
      <p:cxnSp>
        <p:nvCxnSpPr>
          <p:cNvPr id="165" name="직선 연결선 164"/>
          <p:cNvCxnSpPr/>
          <p:nvPr/>
        </p:nvCxnSpPr>
        <p:spPr>
          <a:xfrm>
            <a:off x="4990144" y="2255067"/>
            <a:ext cx="540060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직선 연결선 165"/>
          <p:cNvCxnSpPr/>
          <p:nvPr/>
        </p:nvCxnSpPr>
        <p:spPr>
          <a:xfrm>
            <a:off x="4990144" y="2645600"/>
            <a:ext cx="540060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/>
          <p:cNvSpPr txBox="1"/>
          <p:nvPr/>
        </p:nvSpPr>
        <p:spPr>
          <a:xfrm>
            <a:off x="4937009" y="2733394"/>
            <a:ext cx="6655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불러오기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1" name="TextBox 170"/>
          <p:cNvSpPr txBox="1"/>
          <p:nvPr/>
        </p:nvSpPr>
        <p:spPr>
          <a:xfrm>
            <a:off x="6084168" y="1934283"/>
            <a:ext cx="19442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용사 정보를 다른 간부에게 </a:t>
            </a:r>
            <a:r>
              <a:rPr lang="ko-KR" altLang="en-US" sz="1200" b="1" dirty="0" smtClean="0">
                <a:latin typeface="나눔고딕" pitchFamily="50" charset="-127"/>
                <a:ea typeface="나눔고딕" pitchFamily="50" charset="-127"/>
              </a:rPr>
              <a:t>전송</a:t>
            </a:r>
            <a:endParaRPr lang="ko-KR" altLang="en-US" sz="12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6096372" y="2323247"/>
            <a:ext cx="18722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용사 정보를</a:t>
            </a:r>
            <a:r>
              <a:rPr lang="en-US" altLang="ko-KR" sz="10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200" b="1" dirty="0" smtClean="0">
                <a:latin typeface="나눔고딕" pitchFamily="50" charset="-127"/>
                <a:ea typeface="나눔고딕" pitchFamily="50" charset="-127"/>
              </a:rPr>
              <a:t>엑셀 파일</a:t>
            </a: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로 저장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6084168" y="2724165"/>
            <a:ext cx="22322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휴대폰 내</a:t>
            </a:r>
            <a:r>
              <a:rPr lang="en-US" altLang="ko-KR" sz="10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엑셀 파일 정보를 </a:t>
            </a:r>
            <a:r>
              <a:rPr lang="ko-KR" altLang="en-US" sz="1000" dirty="0" err="1" smtClean="0">
                <a:latin typeface="나눔고딕" pitchFamily="50" charset="-127"/>
                <a:ea typeface="나눔고딕" pitchFamily="50" charset="-127"/>
              </a:rPr>
              <a:t>앱에</a:t>
            </a: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 입력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74" name="직선 화살표 연결선 173"/>
          <p:cNvCxnSpPr/>
          <p:nvPr/>
        </p:nvCxnSpPr>
        <p:spPr>
          <a:xfrm>
            <a:off x="5763158" y="2057394"/>
            <a:ext cx="351098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직선 화살표 연결선 174"/>
          <p:cNvCxnSpPr/>
          <p:nvPr/>
        </p:nvCxnSpPr>
        <p:spPr>
          <a:xfrm flipV="1">
            <a:off x="5763158" y="2472787"/>
            <a:ext cx="351098" cy="494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직선 화살표 연결선 175"/>
          <p:cNvCxnSpPr/>
          <p:nvPr/>
        </p:nvCxnSpPr>
        <p:spPr>
          <a:xfrm>
            <a:off x="5763158" y="2847276"/>
            <a:ext cx="351098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TextBox 186"/>
          <p:cNvSpPr txBox="1"/>
          <p:nvPr/>
        </p:nvSpPr>
        <p:spPr>
          <a:xfrm>
            <a:off x="1288859" y="2425452"/>
            <a:ext cx="20590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 smtClean="0"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부대명</a:t>
            </a:r>
            <a:r>
              <a:rPr lang="en-US" altLang="ko-KR" sz="1000" dirty="0" smtClean="0">
                <a:latin typeface="나눔고딕" pitchFamily="50" charset="-127"/>
                <a:ea typeface="나눔고딕" pitchFamily="50" charset="-127"/>
              </a:rPr>
              <a:t>’ </a:t>
            </a: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과 </a:t>
            </a:r>
            <a:r>
              <a:rPr lang="en-US" altLang="ko-KR" sz="1000" dirty="0" smtClean="0"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부대원 수</a:t>
            </a:r>
            <a:r>
              <a:rPr lang="en-US" altLang="ko-KR" sz="1000" dirty="0" smtClean="0">
                <a:latin typeface="나눔고딕" pitchFamily="50" charset="-127"/>
                <a:ea typeface="나눔고딕" pitchFamily="50" charset="-127"/>
              </a:rPr>
              <a:t>’ 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를</a:t>
            </a: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 나타냄</a:t>
            </a:r>
            <a:endParaRPr lang="en-US" altLang="ko-KR" sz="10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눌러서 하위 그룹으로 들어감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9" name="타원 78"/>
          <p:cNvSpPr/>
          <p:nvPr/>
        </p:nvSpPr>
        <p:spPr>
          <a:xfrm>
            <a:off x="3585082" y="1899329"/>
            <a:ext cx="931811" cy="88828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0" name="직선 연결선 79"/>
          <p:cNvCxnSpPr/>
          <p:nvPr/>
        </p:nvCxnSpPr>
        <p:spPr>
          <a:xfrm>
            <a:off x="1835696" y="2337973"/>
            <a:ext cx="1739667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타원 150"/>
          <p:cNvSpPr/>
          <p:nvPr/>
        </p:nvSpPr>
        <p:spPr>
          <a:xfrm>
            <a:off x="5178754" y="1328115"/>
            <a:ext cx="486226" cy="486226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/>
          <p:cNvSpPr txBox="1"/>
          <p:nvPr/>
        </p:nvSpPr>
        <p:spPr>
          <a:xfrm>
            <a:off x="4104407" y="667063"/>
            <a:ext cx="935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메인 화면 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7076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4104407" y="667063"/>
            <a:ext cx="9351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알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림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화면 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0988" y="1417340"/>
            <a:ext cx="2122025" cy="36031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8" name="직사각형 37"/>
          <p:cNvSpPr/>
          <p:nvPr/>
        </p:nvSpPr>
        <p:spPr>
          <a:xfrm>
            <a:off x="3564296" y="3184695"/>
            <a:ext cx="2015816" cy="320877"/>
          </a:xfrm>
          <a:prstGeom prst="rect">
            <a:avLst/>
          </a:prstGeom>
          <a:solidFill>
            <a:schemeClr val="bg1">
              <a:lumMod val="95000"/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endParaRPr lang="ko-KR" altLang="en-US" sz="1400" dirty="0">
              <a:solidFill>
                <a:schemeClr val="bg1">
                  <a:lumMod val="8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508684" y="3182407"/>
            <a:ext cx="19274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5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500" dirty="0" smtClean="0">
                <a:latin typeface="나눔고딕" pitchFamily="50" charset="-127"/>
                <a:ea typeface="나눔고딕" pitchFamily="50" charset="-127"/>
              </a:rPr>
              <a:t>이병 </a:t>
            </a:r>
            <a:r>
              <a:rPr lang="en-US" altLang="ko-KR" sz="500" dirty="0" smtClean="0"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500" dirty="0" smtClean="0">
                <a:latin typeface="나눔고딕" pitchFamily="50" charset="-127"/>
                <a:ea typeface="나눔고딕" pitchFamily="50" charset="-127"/>
              </a:rPr>
              <a:t>분대원 신체검사 만료일 </a:t>
            </a:r>
            <a:r>
              <a:rPr lang="en-US" altLang="ko-KR" sz="500" dirty="0" smtClean="0">
                <a:latin typeface="나눔고딕" pitchFamily="50" charset="-127"/>
                <a:ea typeface="나눔고딕" pitchFamily="50" charset="-127"/>
              </a:rPr>
              <a:t>2019</a:t>
            </a:r>
            <a:r>
              <a:rPr lang="ko-KR" altLang="en-US" sz="500" dirty="0" smtClean="0">
                <a:latin typeface="나눔고딕" pitchFamily="50" charset="-127"/>
                <a:ea typeface="나눔고딕" pitchFamily="50" charset="-127"/>
              </a:rPr>
              <a:t>년 </a:t>
            </a:r>
            <a:r>
              <a:rPr lang="en-US" altLang="ko-KR" sz="500" dirty="0" smtClean="0"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ko-KR" altLang="en-US" sz="500" dirty="0" smtClean="0">
                <a:latin typeface="나눔고딕" pitchFamily="50" charset="-127"/>
                <a:ea typeface="나눔고딕" pitchFamily="50" charset="-127"/>
              </a:rPr>
              <a:t>월 </a:t>
            </a:r>
            <a:r>
              <a:rPr lang="en-US" altLang="ko-KR" sz="500" dirty="0" smtClean="0">
                <a:latin typeface="나눔고딕" pitchFamily="50" charset="-127"/>
                <a:ea typeface="나눔고딕" pitchFamily="50" charset="-127"/>
              </a:rPr>
              <a:t>25</a:t>
            </a:r>
            <a:r>
              <a:rPr lang="ko-KR" altLang="en-US" sz="500" dirty="0" smtClean="0">
                <a:latin typeface="나눔고딕" pitchFamily="50" charset="-127"/>
                <a:ea typeface="나눔고딕" pitchFamily="50" charset="-127"/>
              </a:rPr>
              <a:t>일까지 </a:t>
            </a:r>
            <a:r>
              <a:rPr lang="en-US" altLang="ko-KR" sz="500" dirty="0" smtClean="0">
                <a:latin typeface="나눔고딕" pitchFamily="50" charset="-127"/>
                <a:ea typeface="나눔고딕" pitchFamily="50" charset="-127"/>
              </a:rPr>
              <a:t>D-22</a:t>
            </a:r>
          </a:p>
          <a:p>
            <a:r>
              <a:rPr lang="ko-KR" altLang="en-US" sz="500" dirty="0">
                <a:latin typeface="나눔고딕" pitchFamily="50" charset="-127"/>
                <a:ea typeface="나눔고딕" pitchFamily="50" charset="-127"/>
              </a:rPr>
              <a:t>이병 </a:t>
            </a:r>
            <a:r>
              <a:rPr lang="en-US" altLang="ko-KR" sz="500" dirty="0"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500" dirty="0">
                <a:latin typeface="나눔고딕" pitchFamily="50" charset="-127"/>
                <a:ea typeface="나눔고딕" pitchFamily="50" charset="-127"/>
              </a:rPr>
              <a:t>분대원 </a:t>
            </a:r>
            <a:r>
              <a:rPr lang="ko-KR" altLang="en-US" sz="500" dirty="0" smtClean="0">
                <a:latin typeface="나눔고딕" pitchFamily="50" charset="-127"/>
                <a:ea typeface="나눔고딕" pitchFamily="50" charset="-127"/>
              </a:rPr>
              <a:t>인성검</a:t>
            </a:r>
            <a:r>
              <a:rPr lang="ko-KR" altLang="en-US" sz="500" dirty="0">
                <a:latin typeface="나눔고딕" pitchFamily="50" charset="-127"/>
                <a:ea typeface="나눔고딕" pitchFamily="50" charset="-127"/>
              </a:rPr>
              <a:t>사</a:t>
            </a:r>
            <a:r>
              <a:rPr lang="ko-KR" altLang="en-US" sz="5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500" dirty="0">
                <a:latin typeface="나눔고딕" pitchFamily="50" charset="-127"/>
                <a:ea typeface="나눔고딕" pitchFamily="50" charset="-127"/>
              </a:rPr>
              <a:t>만료일 </a:t>
            </a:r>
            <a:r>
              <a:rPr lang="en-US" altLang="ko-KR" sz="500" dirty="0">
                <a:latin typeface="나눔고딕" pitchFamily="50" charset="-127"/>
                <a:ea typeface="나눔고딕" pitchFamily="50" charset="-127"/>
              </a:rPr>
              <a:t>2019</a:t>
            </a:r>
            <a:r>
              <a:rPr lang="ko-KR" altLang="en-US" sz="500" dirty="0">
                <a:latin typeface="나눔고딕" pitchFamily="50" charset="-127"/>
                <a:ea typeface="나눔고딕" pitchFamily="50" charset="-127"/>
              </a:rPr>
              <a:t>년 </a:t>
            </a:r>
            <a:r>
              <a:rPr lang="en-US" altLang="ko-KR" sz="500" dirty="0"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ko-KR" altLang="en-US" sz="500" dirty="0">
                <a:latin typeface="나눔고딕" pitchFamily="50" charset="-127"/>
                <a:ea typeface="나눔고딕" pitchFamily="50" charset="-127"/>
              </a:rPr>
              <a:t>월 </a:t>
            </a:r>
            <a:r>
              <a:rPr lang="en-US" altLang="ko-KR" sz="500" dirty="0" smtClean="0">
                <a:latin typeface="나눔고딕" pitchFamily="50" charset="-127"/>
                <a:ea typeface="나눔고딕" pitchFamily="50" charset="-127"/>
              </a:rPr>
              <a:t>22</a:t>
            </a:r>
            <a:r>
              <a:rPr lang="ko-KR" altLang="en-US" sz="500" dirty="0" smtClean="0">
                <a:latin typeface="나눔고딕" pitchFamily="50" charset="-127"/>
                <a:ea typeface="나눔고딕" pitchFamily="50" charset="-127"/>
              </a:rPr>
              <a:t>일까지 </a:t>
            </a:r>
            <a:r>
              <a:rPr lang="en-US" altLang="ko-KR" sz="500" dirty="0" smtClean="0">
                <a:latin typeface="나눔고딕" pitchFamily="50" charset="-127"/>
                <a:ea typeface="나눔고딕" pitchFamily="50" charset="-127"/>
              </a:rPr>
              <a:t>D-19</a:t>
            </a:r>
            <a:endParaRPr lang="en-US" altLang="ko-KR" sz="500" dirty="0">
              <a:latin typeface="나눔고딕" pitchFamily="50" charset="-127"/>
              <a:ea typeface="나눔고딕" pitchFamily="50" charset="-127"/>
            </a:endParaRPr>
          </a:p>
          <a:p>
            <a:endParaRPr lang="ko-KR" altLang="en-US" sz="5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513112" y="3145532"/>
            <a:ext cx="482824" cy="1692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" dirty="0" err="1" smtClean="0">
                <a:latin typeface="나눔고딕" pitchFamily="50" charset="-127"/>
                <a:ea typeface="나눔고딕" pitchFamily="50" charset="-127"/>
              </a:rPr>
              <a:t>Makeus</a:t>
            </a:r>
            <a:r>
              <a:rPr lang="en-US" altLang="ko-KR" sz="500" dirty="0" smtClean="0">
                <a:latin typeface="나눔고딕" pitchFamily="50" charset="-127"/>
                <a:ea typeface="나눔고딕" pitchFamily="50" charset="-127"/>
              </a:rPr>
              <a:t>  v</a:t>
            </a:r>
            <a:endParaRPr lang="ko-KR" altLang="en-US" sz="5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32056" y="2470165"/>
            <a:ext cx="275107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장병들이 복무기간 동안 필수적으로 받아야 할 </a:t>
            </a:r>
            <a:endParaRPr lang="en-US" altLang="ko-KR" sz="10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건강검진과 주기적으로 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해</a:t>
            </a: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야 할 신인성검사를</a:t>
            </a:r>
            <a:endParaRPr lang="en-US" altLang="ko-KR" sz="10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간부들이 잘 챙겨줄 수 있도록 </a:t>
            </a:r>
            <a:r>
              <a:rPr lang="ko-KR" altLang="en-US" sz="1000" b="1" dirty="0" smtClean="0">
                <a:latin typeface="나눔고딕" pitchFamily="50" charset="-127"/>
                <a:ea typeface="나눔고딕" pitchFamily="50" charset="-127"/>
              </a:rPr>
              <a:t>입대 일에 맞춰서 </a:t>
            </a:r>
            <a:endParaRPr lang="en-US" altLang="ko-KR" sz="1000" b="1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000" b="1" dirty="0" smtClean="0">
                <a:latin typeface="나눔고딕" pitchFamily="50" charset="-127"/>
                <a:ea typeface="나눔고딕" pitchFamily="50" charset="-127"/>
              </a:rPr>
              <a:t>날짜를 계산</a:t>
            </a: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해서 시행일 전 </a:t>
            </a:r>
            <a:r>
              <a:rPr lang="ko-KR" altLang="en-US" sz="1000" b="1" dirty="0" err="1" smtClean="0">
                <a:latin typeface="나눔고딕" pitchFamily="50" charset="-127"/>
                <a:ea typeface="나눔고딕" pitchFamily="50" charset="-127"/>
              </a:rPr>
              <a:t>알람</a:t>
            </a:r>
            <a:r>
              <a:rPr lang="ko-KR" altLang="en-US" sz="1000" dirty="0" err="1" smtClean="0">
                <a:latin typeface="나눔고딕" pitchFamily="50" charset="-127"/>
                <a:ea typeface="나눔고딕" pitchFamily="50" charset="-127"/>
              </a:rPr>
              <a:t>을</a:t>
            </a:r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 줌 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3472984" y="3059525"/>
            <a:ext cx="2179136" cy="5229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604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타원 175"/>
          <p:cNvSpPr/>
          <p:nvPr/>
        </p:nvSpPr>
        <p:spPr>
          <a:xfrm>
            <a:off x="3751350" y="1993404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225142" y="990673"/>
            <a:ext cx="6607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생성 창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514354" y="1372392"/>
            <a:ext cx="2106000" cy="404988"/>
            <a:chOff x="514354" y="1156368"/>
            <a:chExt cx="2106000" cy="404988"/>
          </a:xfrm>
        </p:grpSpPr>
        <p:sp>
          <p:nvSpPr>
            <p:cNvPr id="2" name="직사각형 1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" name="타원 2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7" name="타원 26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3546120" y="1372392"/>
            <a:ext cx="2106000" cy="404988"/>
            <a:chOff x="514354" y="1156368"/>
            <a:chExt cx="2106000" cy="404988"/>
          </a:xfrm>
        </p:grpSpPr>
        <p:sp>
          <p:nvSpPr>
            <p:cNvPr id="35" name="직사각형 34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6" name="모서리가 둥근 직사각형 35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9" name="타원 38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0" name="타원 39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1" name="타원 40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4017195" y="990312"/>
            <a:ext cx="1093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부대명입력 창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111276" y="998671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메인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719584" y="1993404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50535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40132" y="1933797"/>
            <a:ext cx="878983" cy="8217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145347" y="1450262"/>
            <a:ext cx="844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rPr>
              <a:t>Makeus</a:t>
            </a:r>
            <a:endParaRPr lang="ko-KR" altLang="en-US" sz="1200" dirty="0">
              <a:solidFill>
                <a:schemeClr val="bg1"/>
              </a:solidFill>
              <a:latin typeface="Arkhip" pitchFamily="50" charset="-52"/>
              <a:ea typeface="나눔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528120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5" name="직사각형 154"/>
          <p:cNvSpPr/>
          <p:nvPr/>
        </p:nvSpPr>
        <p:spPr>
          <a:xfrm>
            <a:off x="674776" y="2731184"/>
            <a:ext cx="1763960" cy="79097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7" name="모서리가 둥근 직사각형 156"/>
          <p:cNvSpPr/>
          <p:nvPr/>
        </p:nvSpPr>
        <p:spPr>
          <a:xfrm>
            <a:off x="998409" y="2843148"/>
            <a:ext cx="1116527" cy="228216"/>
          </a:xfrm>
          <a:prstGeom prst="round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9" name="모서리가 둥근 직사각형 158"/>
          <p:cNvSpPr/>
          <p:nvPr/>
        </p:nvSpPr>
        <p:spPr>
          <a:xfrm>
            <a:off x="998409" y="3228573"/>
            <a:ext cx="1116527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1328902" y="3216954"/>
            <a:ext cx="4741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부대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1358698" y="2825143"/>
            <a:ext cx="4443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용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사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4220467" y="1464162"/>
            <a:ext cx="844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rPr>
              <a:t>Makeus</a:t>
            </a:r>
            <a:endParaRPr lang="ko-KR" altLang="en-US" sz="1200" dirty="0">
              <a:solidFill>
                <a:schemeClr val="bg1"/>
              </a:solidFill>
              <a:latin typeface="Arkhip" pitchFamily="50" charset="-52"/>
              <a:ea typeface="나눔고딕" pitchFamily="50" charset="-127"/>
            </a:endParaRPr>
          </a:p>
        </p:txBody>
      </p:sp>
      <p:sp>
        <p:nvSpPr>
          <p:cNvPr id="178" name="직사각형 177"/>
          <p:cNvSpPr/>
          <p:nvPr/>
        </p:nvSpPr>
        <p:spPr>
          <a:xfrm>
            <a:off x="924098" y="3164282"/>
            <a:ext cx="1262846" cy="3412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2" name="모서리가 둥근 직사각형 181"/>
          <p:cNvSpPr/>
          <p:nvPr/>
        </p:nvSpPr>
        <p:spPr>
          <a:xfrm>
            <a:off x="1056042" y="2171961"/>
            <a:ext cx="47164" cy="377038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5" name="모서리가 둥근 직사각형 184"/>
          <p:cNvSpPr/>
          <p:nvPr/>
        </p:nvSpPr>
        <p:spPr>
          <a:xfrm rot="16200000">
            <a:off x="1062954" y="2156169"/>
            <a:ext cx="47164" cy="377038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6" name="모서리가 둥근 직사각형 185"/>
          <p:cNvSpPr/>
          <p:nvPr/>
        </p:nvSpPr>
        <p:spPr>
          <a:xfrm>
            <a:off x="4088365" y="2171961"/>
            <a:ext cx="47164" cy="377038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7" name="모서리가 둥근 직사각형 186"/>
          <p:cNvSpPr/>
          <p:nvPr/>
        </p:nvSpPr>
        <p:spPr>
          <a:xfrm rot="16200000">
            <a:off x="4095277" y="2156169"/>
            <a:ext cx="47164" cy="377038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6" name="직사각형 165"/>
          <p:cNvSpPr/>
          <p:nvPr/>
        </p:nvSpPr>
        <p:spPr>
          <a:xfrm>
            <a:off x="3717140" y="2472133"/>
            <a:ext cx="1763960" cy="123541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7" name="모서리가 둥근 직사각형 166"/>
          <p:cNvSpPr/>
          <p:nvPr/>
        </p:nvSpPr>
        <p:spPr>
          <a:xfrm>
            <a:off x="3858145" y="3355451"/>
            <a:ext cx="707599" cy="228216"/>
          </a:xfrm>
          <a:prstGeom prst="round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8" name="모서리가 둥근 직사각형 167"/>
          <p:cNvSpPr/>
          <p:nvPr/>
        </p:nvSpPr>
        <p:spPr>
          <a:xfrm>
            <a:off x="4627229" y="3355451"/>
            <a:ext cx="707599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4765753" y="3360509"/>
            <a:ext cx="4741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확인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4021341" y="3367106"/>
            <a:ext cx="3799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취소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1" name="직사각형 170"/>
          <p:cNvSpPr/>
          <p:nvPr/>
        </p:nvSpPr>
        <p:spPr>
          <a:xfrm>
            <a:off x="3868586" y="2916315"/>
            <a:ext cx="1466242" cy="307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r>
              <a:rPr lang="ko-KR" altLang="en-US" sz="1400" dirty="0" smtClean="0"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부대</a:t>
            </a:r>
            <a:r>
              <a:rPr lang="ko-KR" altLang="en-US" sz="1400" dirty="0">
                <a:solidFill>
                  <a:schemeClr val="bg1">
                    <a:lumMod val="85000"/>
                  </a:schemeClr>
                </a:solidFill>
                <a:latin typeface="나눔고딕" pitchFamily="50" charset="-127"/>
                <a:ea typeface="나눔고딕" pitchFamily="50" charset="-127"/>
              </a:rPr>
              <a:t>명</a:t>
            </a:r>
          </a:p>
        </p:txBody>
      </p:sp>
      <p:sp>
        <p:nvSpPr>
          <p:cNvPr id="172" name="TextBox 171"/>
          <p:cNvSpPr txBox="1"/>
          <p:nvPr/>
        </p:nvSpPr>
        <p:spPr>
          <a:xfrm>
            <a:off x="4226805" y="2576135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부대생성</a:t>
            </a:r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0" name="타원 119"/>
          <p:cNvSpPr/>
          <p:nvPr/>
        </p:nvSpPr>
        <p:spPr>
          <a:xfrm>
            <a:off x="7606961" y="1984648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0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21" name="그룹 120"/>
          <p:cNvGrpSpPr/>
          <p:nvPr/>
        </p:nvGrpSpPr>
        <p:grpSpPr>
          <a:xfrm>
            <a:off x="6484148" y="1363636"/>
            <a:ext cx="2106000" cy="404988"/>
            <a:chOff x="514354" y="1156368"/>
            <a:chExt cx="2106000" cy="404988"/>
          </a:xfrm>
        </p:grpSpPr>
        <p:sp>
          <p:nvSpPr>
            <p:cNvPr id="122" name="직사각형 121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3" name="모서리가 둥근 직사각형 122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4" name="모서리가 둥근 직사각형 123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5" name="모서리가 둥근 직사각형 124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6" name="타원 125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7" name="타원 126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8" name="타원 127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29" name="TextBox 128"/>
          <p:cNvSpPr txBox="1"/>
          <p:nvPr/>
        </p:nvSpPr>
        <p:spPr>
          <a:xfrm>
            <a:off x="7158495" y="1455406"/>
            <a:ext cx="844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rPr>
              <a:t>Makeus</a:t>
            </a:r>
            <a:endParaRPr lang="ko-KR" altLang="en-US" sz="1200" dirty="0">
              <a:solidFill>
                <a:schemeClr val="bg1"/>
              </a:solidFill>
              <a:latin typeface="Arkhip" pitchFamily="50" charset="-52"/>
              <a:ea typeface="나눔고딕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471448" y="1346200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0" name="직사각형 129"/>
          <p:cNvSpPr/>
          <p:nvPr/>
        </p:nvSpPr>
        <p:spPr>
          <a:xfrm>
            <a:off x="4599120" y="3316682"/>
            <a:ext cx="764968" cy="2669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1" name="타원 130"/>
          <p:cNvSpPr/>
          <p:nvPr/>
        </p:nvSpPr>
        <p:spPr>
          <a:xfrm>
            <a:off x="6696847" y="1993404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2" name="모서리가 둥근 직사각형 131"/>
          <p:cNvSpPr/>
          <p:nvPr/>
        </p:nvSpPr>
        <p:spPr>
          <a:xfrm>
            <a:off x="7033862" y="2171961"/>
            <a:ext cx="47164" cy="377038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4" name="모서리가 둥근 직사각형 133"/>
          <p:cNvSpPr/>
          <p:nvPr/>
        </p:nvSpPr>
        <p:spPr>
          <a:xfrm rot="16200000">
            <a:off x="7040774" y="2156169"/>
            <a:ext cx="47164" cy="377038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611560" y="1921396"/>
            <a:ext cx="2836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903980" y="3156565"/>
            <a:ext cx="2836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38" name="직선 화살표 연결선 137"/>
          <p:cNvCxnSpPr/>
          <p:nvPr/>
        </p:nvCxnSpPr>
        <p:spPr>
          <a:xfrm>
            <a:off x="2736104" y="3165104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화살표 연결선 138"/>
          <p:cNvCxnSpPr/>
          <p:nvPr/>
        </p:nvCxnSpPr>
        <p:spPr>
          <a:xfrm>
            <a:off x="5724128" y="3159164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직사각형 139"/>
          <p:cNvSpPr/>
          <p:nvPr/>
        </p:nvSpPr>
        <p:spPr>
          <a:xfrm>
            <a:off x="50535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4124801" y="667063"/>
            <a:ext cx="939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부대 생성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898791" y="5028773"/>
            <a:ext cx="20890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버튼을 누르면 생성 창이 나옴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9" name="그룹 8"/>
          <p:cNvGrpSpPr/>
          <p:nvPr/>
        </p:nvGrpSpPr>
        <p:grpSpPr>
          <a:xfrm>
            <a:off x="610759" y="5008948"/>
            <a:ext cx="296824" cy="296824"/>
            <a:chOff x="314736" y="4994920"/>
            <a:chExt cx="720080" cy="720080"/>
          </a:xfrm>
        </p:grpSpPr>
        <p:sp>
          <p:nvSpPr>
            <p:cNvPr id="143" name="타원 142"/>
            <p:cNvSpPr/>
            <p:nvPr/>
          </p:nvSpPr>
          <p:spPr>
            <a:xfrm>
              <a:off x="314736" y="4994920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44" name="모서리가 둥근 직사각형 143"/>
            <p:cNvSpPr/>
            <p:nvPr/>
          </p:nvSpPr>
          <p:spPr>
            <a:xfrm>
              <a:off x="651194" y="5173477"/>
              <a:ext cx="47164" cy="377038"/>
            </a:xfrm>
            <a:prstGeom prst="round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45" name="모서리가 둥근 직사각형 144"/>
            <p:cNvSpPr/>
            <p:nvPr/>
          </p:nvSpPr>
          <p:spPr>
            <a:xfrm rot="16200000">
              <a:off x="658106" y="5157685"/>
              <a:ext cx="47164" cy="377038"/>
            </a:xfrm>
            <a:prstGeom prst="round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532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225142" y="975720"/>
            <a:ext cx="6607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생성 창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514354" y="1357439"/>
            <a:ext cx="2106000" cy="404988"/>
            <a:chOff x="514354" y="1156368"/>
            <a:chExt cx="2106000" cy="404988"/>
          </a:xfrm>
        </p:grpSpPr>
        <p:sp>
          <p:nvSpPr>
            <p:cNvPr id="2" name="직사각형 1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" name="타원 2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7" name="타원 26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6826218" y="983718"/>
            <a:ext cx="1382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용사정보입력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719584" y="1978451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528120" y="4746167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40132" y="1918844"/>
            <a:ext cx="878983" cy="8217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145347" y="1435309"/>
            <a:ext cx="844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rPr>
              <a:t>Makeus</a:t>
            </a:r>
            <a:endParaRPr lang="ko-KR" altLang="en-US" sz="1200" dirty="0">
              <a:solidFill>
                <a:schemeClr val="bg1"/>
              </a:solidFill>
              <a:latin typeface="Arkhip" pitchFamily="50" charset="-52"/>
              <a:ea typeface="나눔고딕" pitchFamily="50" charset="-127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4130044" y="4956765"/>
            <a:ext cx="862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정보 입력 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5" name="직사각형 154"/>
          <p:cNvSpPr/>
          <p:nvPr/>
        </p:nvSpPr>
        <p:spPr>
          <a:xfrm>
            <a:off x="674776" y="2716231"/>
            <a:ext cx="1763960" cy="79097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7" name="모서리가 둥근 직사각형 156"/>
          <p:cNvSpPr/>
          <p:nvPr/>
        </p:nvSpPr>
        <p:spPr>
          <a:xfrm>
            <a:off x="998409" y="2828195"/>
            <a:ext cx="1116527" cy="228216"/>
          </a:xfrm>
          <a:prstGeom prst="round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9" name="모서리가 둥근 직사각형 158"/>
          <p:cNvSpPr/>
          <p:nvPr/>
        </p:nvSpPr>
        <p:spPr>
          <a:xfrm>
            <a:off x="998409" y="3213620"/>
            <a:ext cx="1116527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0" name="TextBox 159"/>
          <p:cNvSpPr txBox="1"/>
          <p:nvPr/>
        </p:nvSpPr>
        <p:spPr>
          <a:xfrm>
            <a:off x="1328902" y="3202001"/>
            <a:ext cx="4741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부대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1358698" y="2810190"/>
            <a:ext cx="4443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용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사</a:t>
            </a:r>
          </a:p>
        </p:txBody>
      </p:sp>
      <p:sp>
        <p:nvSpPr>
          <p:cNvPr id="182" name="모서리가 둥근 직사각형 181"/>
          <p:cNvSpPr/>
          <p:nvPr/>
        </p:nvSpPr>
        <p:spPr>
          <a:xfrm>
            <a:off x="1056042" y="2157008"/>
            <a:ext cx="47164" cy="377038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5" name="모서리가 둥근 직사각형 184"/>
          <p:cNvSpPr/>
          <p:nvPr/>
        </p:nvSpPr>
        <p:spPr>
          <a:xfrm rot="16200000">
            <a:off x="1062954" y="2141216"/>
            <a:ext cx="47164" cy="377038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8" name="직사각형 207"/>
          <p:cNvSpPr/>
          <p:nvPr/>
        </p:nvSpPr>
        <p:spPr>
          <a:xfrm>
            <a:off x="924098" y="2790331"/>
            <a:ext cx="1262846" cy="3043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86" name="그룹 85"/>
          <p:cNvGrpSpPr/>
          <p:nvPr/>
        </p:nvGrpSpPr>
        <p:grpSpPr>
          <a:xfrm>
            <a:off x="3546120" y="1357229"/>
            <a:ext cx="2106000" cy="404988"/>
            <a:chOff x="514354" y="1156368"/>
            <a:chExt cx="2106000" cy="404988"/>
          </a:xfrm>
        </p:grpSpPr>
        <p:sp>
          <p:nvSpPr>
            <p:cNvPr id="87" name="직사각형 86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8" name="모서리가 둥근 직사각형 87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9" name="모서리가 둥근 직사각형 88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0" name="모서리가 둥근 직사각형 89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1" name="타원 90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2" name="타원 91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3" name="타원 92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94" name="TextBox 93"/>
          <p:cNvSpPr txBox="1"/>
          <p:nvPr/>
        </p:nvSpPr>
        <p:spPr>
          <a:xfrm>
            <a:off x="3891890" y="992102"/>
            <a:ext cx="1382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용사정보입력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332059" y="1432836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6" name="직사각형 95"/>
          <p:cNvSpPr/>
          <p:nvPr/>
        </p:nvSpPr>
        <p:spPr>
          <a:xfrm>
            <a:off x="3537120" y="1339631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7" name="모서리가 둥근 직사각형 96"/>
          <p:cNvSpPr/>
          <p:nvPr/>
        </p:nvSpPr>
        <p:spPr>
          <a:xfrm>
            <a:off x="5596204" y="1765030"/>
            <a:ext cx="45719" cy="2094013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8" name="직사각형 97"/>
          <p:cNvSpPr/>
          <p:nvPr/>
        </p:nvSpPr>
        <p:spPr>
          <a:xfrm>
            <a:off x="4156533" y="1847345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9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331" y="1863729"/>
            <a:ext cx="641879" cy="879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0" name="직사각형 99"/>
          <p:cNvSpPr/>
          <p:nvPr/>
        </p:nvSpPr>
        <p:spPr>
          <a:xfrm>
            <a:off x="4422599" y="2898236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smtClean="0">
                <a:latin typeface="나눔고딕" pitchFamily="50" charset="-127"/>
                <a:ea typeface="나눔고딕" pitchFamily="50" charset="-127"/>
              </a:rPr>
              <a:t>내용입력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1" name="직사각형 100"/>
          <p:cNvSpPr/>
          <p:nvPr/>
        </p:nvSpPr>
        <p:spPr>
          <a:xfrm>
            <a:off x="5319019" y="3295081"/>
            <a:ext cx="17412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3775679" y="2864680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3775679" y="3264487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계급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3775679" y="3664294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군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번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717971" y="4064101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입대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일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3717971" y="4463908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전역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일</a:t>
            </a:r>
          </a:p>
        </p:txBody>
      </p:sp>
      <p:sp>
        <p:nvSpPr>
          <p:cNvPr id="107" name="이등변 삼각형 106"/>
          <p:cNvSpPr/>
          <p:nvPr/>
        </p:nvSpPr>
        <p:spPr>
          <a:xfrm rot="10800000">
            <a:off x="5335660" y="3323672"/>
            <a:ext cx="140844" cy="127850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8" name="직선 연결선 107"/>
          <p:cNvCxnSpPr/>
          <p:nvPr/>
        </p:nvCxnSpPr>
        <p:spPr>
          <a:xfrm flipH="1">
            <a:off x="4422599" y="3480114"/>
            <a:ext cx="88748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>
            <a:off x="4606550" y="3252782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이등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병</a:t>
            </a:r>
          </a:p>
        </p:txBody>
      </p:sp>
      <p:sp>
        <p:nvSpPr>
          <p:cNvPr id="110" name="직사각형 109"/>
          <p:cNvSpPr/>
          <p:nvPr/>
        </p:nvSpPr>
        <p:spPr>
          <a:xfrm>
            <a:off x="4422599" y="3697480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smtClean="0">
                <a:latin typeface="나눔고딕" pitchFamily="50" charset="-127"/>
                <a:ea typeface="나눔고딕" pitchFamily="50" charset="-127"/>
              </a:rPr>
              <a:t>내용입력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1" name="직사각형 110"/>
          <p:cNvSpPr/>
          <p:nvPr/>
        </p:nvSpPr>
        <p:spPr>
          <a:xfrm>
            <a:off x="4422599" y="4097656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smtClean="0">
                <a:latin typeface="나눔고딕" pitchFamily="50" charset="-127"/>
                <a:ea typeface="나눔고딕" pitchFamily="50" charset="-127"/>
              </a:rPr>
              <a:t>내용입력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2" name="직사각형 111"/>
          <p:cNvSpPr/>
          <p:nvPr/>
        </p:nvSpPr>
        <p:spPr>
          <a:xfrm>
            <a:off x="4422599" y="4497465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smtClean="0">
                <a:latin typeface="나눔고딕" pitchFamily="50" charset="-127"/>
                <a:ea typeface="나눔고딕" pitchFamily="50" charset="-127"/>
              </a:rPr>
              <a:t>내용입력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13" name="그룹 112"/>
          <p:cNvGrpSpPr/>
          <p:nvPr/>
        </p:nvGrpSpPr>
        <p:grpSpPr>
          <a:xfrm>
            <a:off x="6483180" y="1348845"/>
            <a:ext cx="2106000" cy="404988"/>
            <a:chOff x="514354" y="1156368"/>
            <a:chExt cx="2106000" cy="404988"/>
          </a:xfrm>
        </p:grpSpPr>
        <p:sp>
          <p:nvSpPr>
            <p:cNvPr id="115" name="직사각형 114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7" name="모서리가 둥근 직사각형 116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8" name="모서리가 둥근 직사각형 117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9" name="모서리가 둥근 직사각형 118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0" name="타원 119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1" name="타원 120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2" name="타원 121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23" name="TextBox 122"/>
          <p:cNvSpPr txBox="1"/>
          <p:nvPr/>
        </p:nvSpPr>
        <p:spPr>
          <a:xfrm>
            <a:off x="7269119" y="1424452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8526172" y="2793024"/>
            <a:ext cx="45719" cy="2094013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6" name="직사각형 125"/>
          <p:cNvSpPr/>
          <p:nvPr/>
        </p:nvSpPr>
        <p:spPr>
          <a:xfrm>
            <a:off x="7359659" y="1867991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장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6709715" y="1834435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128" name="TextBox 127"/>
          <p:cNvSpPr txBox="1"/>
          <p:nvPr/>
        </p:nvSpPr>
        <p:spPr>
          <a:xfrm>
            <a:off x="6709715" y="2138727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군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번</a:t>
            </a:r>
          </a:p>
        </p:txBody>
      </p:sp>
      <p:sp>
        <p:nvSpPr>
          <p:cNvPr id="129" name="TextBox 128"/>
          <p:cNvSpPr txBox="1"/>
          <p:nvPr/>
        </p:nvSpPr>
        <p:spPr>
          <a:xfrm>
            <a:off x="6652007" y="2443019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입대일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6652007" y="2747311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전입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일</a:t>
            </a:r>
          </a:p>
        </p:txBody>
      </p:sp>
      <p:sp>
        <p:nvSpPr>
          <p:cNvPr id="131" name="직사각형 130"/>
          <p:cNvSpPr/>
          <p:nvPr/>
        </p:nvSpPr>
        <p:spPr>
          <a:xfrm>
            <a:off x="7359659" y="2475729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2017-11-30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2" name="직사각형 131"/>
          <p:cNvSpPr/>
          <p:nvPr/>
        </p:nvSpPr>
        <p:spPr>
          <a:xfrm>
            <a:off x="7359659" y="2779598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2017-12-31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4" name="직사각형 133"/>
          <p:cNvSpPr/>
          <p:nvPr/>
        </p:nvSpPr>
        <p:spPr>
          <a:xfrm>
            <a:off x="7359659" y="2171860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19-75246985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5" name="모서리가 둥근 직사각형 134"/>
          <p:cNvSpPr/>
          <p:nvPr/>
        </p:nvSpPr>
        <p:spPr>
          <a:xfrm>
            <a:off x="6771414" y="4486539"/>
            <a:ext cx="707599" cy="228216"/>
          </a:xfrm>
          <a:prstGeom prst="round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6" name="모서리가 둥근 직사각형 135"/>
          <p:cNvSpPr/>
          <p:nvPr/>
        </p:nvSpPr>
        <p:spPr>
          <a:xfrm>
            <a:off x="7683557" y="4486539"/>
            <a:ext cx="707599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7788822" y="4485231"/>
            <a:ext cx="497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 확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인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6921025" y="4491597"/>
            <a:ext cx="4250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취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소</a:t>
            </a:r>
          </a:p>
        </p:txBody>
      </p:sp>
      <p:sp>
        <p:nvSpPr>
          <p:cNvPr id="139" name="직사각형 138"/>
          <p:cNvSpPr/>
          <p:nvPr/>
        </p:nvSpPr>
        <p:spPr>
          <a:xfrm>
            <a:off x="7359659" y="3083467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2018-5-30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6536591" y="3051603"/>
            <a:ext cx="785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전역예정일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6594299" y="3355895"/>
            <a:ext cx="6655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생년월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일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6652007" y="3660187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주특기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6709715" y="3964478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분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대</a:t>
            </a:r>
          </a:p>
        </p:txBody>
      </p:sp>
      <p:sp>
        <p:nvSpPr>
          <p:cNvPr id="144" name="직사각형 143"/>
          <p:cNvSpPr/>
          <p:nvPr/>
        </p:nvSpPr>
        <p:spPr>
          <a:xfrm>
            <a:off x="7359659" y="3691205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전술기관리</a:t>
            </a:r>
            <a:r>
              <a:rPr lang="ko-KR" altLang="en-US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5" name="직사각형 144"/>
          <p:cNvSpPr/>
          <p:nvPr/>
        </p:nvSpPr>
        <p:spPr>
          <a:xfrm>
            <a:off x="7359659" y="3995071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6" name="직사각형 145"/>
          <p:cNvSpPr/>
          <p:nvPr/>
        </p:nvSpPr>
        <p:spPr>
          <a:xfrm>
            <a:off x="7359659" y="3387336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1992-3-14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7" name="직사각형 146"/>
          <p:cNvSpPr/>
          <p:nvPr/>
        </p:nvSpPr>
        <p:spPr>
          <a:xfrm>
            <a:off x="7621931" y="4402806"/>
            <a:ext cx="821275" cy="3684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471448" y="1331247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616457" y="1890540"/>
            <a:ext cx="2836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898017" y="2740626"/>
            <a:ext cx="2836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1" name="직사각형 150"/>
          <p:cNvSpPr/>
          <p:nvPr/>
        </p:nvSpPr>
        <p:spPr>
          <a:xfrm>
            <a:off x="4332059" y="2841358"/>
            <a:ext cx="1262846" cy="19298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2" name="직사각형 151"/>
          <p:cNvSpPr/>
          <p:nvPr/>
        </p:nvSpPr>
        <p:spPr>
          <a:xfrm>
            <a:off x="7259866" y="1775690"/>
            <a:ext cx="1262846" cy="2506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53" name="직선 화살표 연결선 152"/>
          <p:cNvCxnSpPr/>
          <p:nvPr/>
        </p:nvCxnSpPr>
        <p:spPr>
          <a:xfrm>
            <a:off x="2736104" y="3150151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직선 화살표 연결선 153"/>
          <p:cNvCxnSpPr/>
          <p:nvPr/>
        </p:nvCxnSpPr>
        <p:spPr>
          <a:xfrm>
            <a:off x="5724128" y="3144211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TextBox 155"/>
          <p:cNvSpPr txBox="1"/>
          <p:nvPr/>
        </p:nvSpPr>
        <p:spPr>
          <a:xfrm>
            <a:off x="4301976" y="2810190"/>
            <a:ext cx="2836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7552209" y="4358965"/>
            <a:ext cx="2836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2" name="직사각형 161"/>
          <p:cNvSpPr/>
          <p:nvPr/>
        </p:nvSpPr>
        <p:spPr>
          <a:xfrm>
            <a:off x="50535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3" name="TextBox 162"/>
          <p:cNvSpPr txBox="1"/>
          <p:nvPr/>
        </p:nvSpPr>
        <p:spPr>
          <a:xfrm>
            <a:off x="4124801" y="667063"/>
            <a:ext cx="879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용사생성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898791" y="5028773"/>
            <a:ext cx="20890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버튼을 누르면 생성 창이 나옴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79" name="그룹 178"/>
          <p:cNvGrpSpPr/>
          <p:nvPr/>
        </p:nvGrpSpPr>
        <p:grpSpPr>
          <a:xfrm>
            <a:off x="610759" y="5008948"/>
            <a:ext cx="296824" cy="296824"/>
            <a:chOff x="314736" y="4994920"/>
            <a:chExt cx="720080" cy="720080"/>
          </a:xfrm>
        </p:grpSpPr>
        <p:sp>
          <p:nvSpPr>
            <p:cNvPr id="181" name="타원 180"/>
            <p:cNvSpPr/>
            <p:nvPr/>
          </p:nvSpPr>
          <p:spPr>
            <a:xfrm>
              <a:off x="314736" y="4994920"/>
              <a:ext cx="720080" cy="720080"/>
            </a:xfrm>
            <a:prstGeom prst="ellipse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83" name="모서리가 둥근 직사각형 182"/>
            <p:cNvSpPr/>
            <p:nvPr/>
          </p:nvSpPr>
          <p:spPr>
            <a:xfrm>
              <a:off x="651194" y="5173477"/>
              <a:ext cx="47164" cy="377038"/>
            </a:xfrm>
            <a:prstGeom prst="round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84" name="모서리가 둥근 직사각형 183"/>
            <p:cNvSpPr/>
            <p:nvPr/>
          </p:nvSpPr>
          <p:spPr>
            <a:xfrm rot="16200000">
              <a:off x="658106" y="5157685"/>
              <a:ext cx="47164" cy="377038"/>
            </a:xfrm>
            <a:prstGeom prst="round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462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64839" y="985292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메인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514354" y="1367781"/>
            <a:ext cx="2106000" cy="404988"/>
            <a:chOff x="514354" y="1156368"/>
            <a:chExt cx="2106000" cy="404988"/>
          </a:xfrm>
        </p:grpSpPr>
        <p:sp>
          <p:nvSpPr>
            <p:cNvPr id="2" name="직사각형 1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" name="타원 2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7" name="타원 26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3546120" y="1367781"/>
            <a:ext cx="2106000" cy="404988"/>
            <a:chOff x="514354" y="1156368"/>
            <a:chExt cx="2106000" cy="404988"/>
          </a:xfrm>
        </p:grpSpPr>
        <p:sp>
          <p:nvSpPr>
            <p:cNvPr id="35" name="직사각형 34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6" name="모서리가 둥근 직사각형 35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9" name="타원 38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0" name="타원 39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1" name="타원 40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6480448" y="1359187"/>
            <a:ext cx="2106000" cy="404988"/>
            <a:chOff x="514354" y="1156368"/>
            <a:chExt cx="2106000" cy="404988"/>
          </a:xfrm>
        </p:grpSpPr>
        <p:sp>
          <p:nvSpPr>
            <p:cNvPr id="43" name="직사각형 42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7" name="타원 46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8" name="타원 47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9" name="타원 48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4052335" y="1001054"/>
            <a:ext cx="1093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용사목록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782903" y="993173"/>
            <a:ext cx="14253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용사정보확인 화면 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719584" y="1988793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3" name="타원 52"/>
          <p:cNvSpPr/>
          <p:nvPr/>
        </p:nvSpPr>
        <p:spPr>
          <a:xfrm>
            <a:off x="1691680" y="1988793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3" name="타원 62"/>
          <p:cNvSpPr/>
          <p:nvPr/>
        </p:nvSpPr>
        <p:spPr>
          <a:xfrm>
            <a:off x="719584" y="4785257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4" name="타원 63"/>
          <p:cNvSpPr/>
          <p:nvPr/>
        </p:nvSpPr>
        <p:spPr>
          <a:xfrm>
            <a:off x="1691680" y="4785257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528120" y="4746167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2566910" y="1781153"/>
            <a:ext cx="45719" cy="265591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5" name="타원 64"/>
          <p:cNvSpPr/>
          <p:nvPr/>
        </p:nvSpPr>
        <p:spPr>
          <a:xfrm>
            <a:off x="719584" y="2924897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6" name="타원 65"/>
          <p:cNvSpPr/>
          <p:nvPr/>
        </p:nvSpPr>
        <p:spPr>
          <a:xfrm>
            <a:off x="1691680" y="2924897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7" name="타원 66"/>
          <p:cNvSpPr/>
          <p:nvPr/>
        </p:nvSpPr>
        <p:spPr>
          <a:xfrm>
            <a:off x="719584" y="3861001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8" name="타원 67"/>
          <p:cNvSpPr/>
          <p:nvPr/>
        </p:nvSpPr>
        <p:spPr>
          <a:xfrm>
            <a:off x="1691680" y="3861001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6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40132" y="1929186"/>
            <a:ext cx="878983" cy="8217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145347" y="1445651"/>
            <a:ext cx="844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rPr>
              <a:t>Makeus</a:t>
            </a:r>
            <a:endParaRPr lang="ko-KR" altLang="en-US" sz="1200" dirty="0">
              <a:solidFill>
                <a:schemeClr val="bg1"/>
              </a:solidFill>
              <a:latin typeface="Arkhip" pitchFamily="50" charset="-52"/>
              <a:ea typeface="나눔고딕" pitchFamily="50" charset="-127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4310544" y="143479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7266387" y="1434794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471448" y="1341589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0" name="타원 89"/>
          <p:cNvSpPr/>
          <p:nvPr/>
        </p:nvSpPr>
        <p:spPr>
          <a:xfrm>
            <a:off x="3743920" y="1996690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병장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홍길동</a:t>
            </a:r>
            <a:endParaRPr lang="ko-KR" altLang="en-US" sz="9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1" name="타원 90"/>
          <p:cNvSpPr/>
          <p:nvPr/>
        </p:nvSpPr>
        <p:spPr>
          <a:xfrm>
            <a:off x="4716016" y="1996690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상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오나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미</a:t>
            </a:r>
          </a:p>
        </p:txBody>
      </p:sp>
      <p:sp>
        <p:nvSpPr>
          <p:cNvPr id="92" name="타원 91"/>
          <p:cNvSpPr/>
          <p:nvPr/>
        </p:nvSpPr>
        <p:spPr>
          <a:xfrm>
            <a:off x="3743920" y="4593589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3" name="타원 92"/>
          <p:cNvSpPr/>
          <p:nvPr/>
        </p:nvSpPr>
        <p:spPr>
          <a:xfrm>
            <a:off x="4716016" y="4593589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4" name="타원 93"/>
          <p:cNvSpPr/>
          <p:nvPr/>
        </p:nvSpPr>
        <p:spPr>
          <a:xfrm>
            <a:off x="3743920" y="2932794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강감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95" name="타원 94"/>
          <p:cNvSpPr/>
          <p:nvPr/>
        </p:nvSpPr>
        <p:spPr>
          <a:xfrm>
            <a:off x="4716016" y="2932794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병장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김지호</a:t>
            </a:r>
            <a:endParaRPr lang="ko-KR" altLang="en-US" sz="9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6" name="타원 95"/>
          <p:cNvSpPr/>
          <p:nvPr/>
        </p:nvSpPr>
        <p:spPr>
          <a:xfrm>
            <a:off x="3743920" y="3868898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남윤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98" name="타원 97"/>
          <p:cNvSpPr/>
          <p:nvPr/>
        </p:nvSpPr>
        <p:spPr>
          <a:xfrm>
            <a:off x="4716016" y="3868898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이가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람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3528120" y="4720704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528120" y="1350593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4636564" y="2881943"/>
            <a:ext cx="878983" cy="8217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8" name="직사각형 107"/>
          <p:cNvSpPr/>
          <p:nvPr/>
        </p:nvSpPr>
        <p:spPr>
          <a:xfrm>
            <a:off x="512784" y="4945732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9" name="모서리가 둥근 직사각형 108"/>
          <p:cNvSpPr/>
          <p:nvPr/>
        </p:nvSpPr>
        <p:spPr>
          <a:xfrm>
            <a:off x="8530532" y="1766988"/>
            <a:ext cx="45719" cy="2094013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6397559" y="5015158"/>
            <a:ext cx="23038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용사정보입력 화면으로 진입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7090861" y="1849303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4659" y="1865687"/>
            <a:ext cx="641879" cy="879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7" name="직사각형 86"/>
          <p:cNvSpPr/>
          <p:nvPr/>
        </p:nvSpPr>
        <p:spPr>
          <a:xfrm>
            <a:off x="7356927" y="2900194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smtClean="0">
                <a:latin typeface="나눔고딕" pitchFamily="50" charset="-127"/>
                <a:ea typeface="나눔고딕" pitchFamily="50" charset="-127"/>
              </a:rPr>
              <a:t>김지</a:t>
            </a:r>
            <a:r>
              <a:rPr lang="ko-KR" altLang="en-US" sz="900" dirty="0"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6738360" y="2866638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6738360" y="3137404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계급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6738360" y="3408170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군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번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6680652" y="3678936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입대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일</a:t>
            </a:r>
          </a:p>
        </p:txBody>
      </p:sp>
      <p:sp>
        <p:nvSpPr>
          <p:cNvPr id="105" name="직사각형 104"/>
          <p:cNvSpPr/>
          <p:nvPr/>
        </p:nvSpPr>
        <p:spPr>
          <a:xfrm>
            <a:off x="7356927" y="3438763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latin typeface="나눔고딕" pitchFamily="50" charset="-127"/>
                <a:ea typeface="나눔고딕" pitchFamily="50" charset="-127"/>
              </a:rPr>
              <a:t>19-75455226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0" name="직사각형 109"/>
          <p:cNvSpPr/>
          <p:nvPr/>
        </p:nvSpPr>
        <p:spPr>
          <a:xfrm>
            <a:off x="7356927" y="3709529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latin typeface="나눔고딕" pitchFamily="50" charset="-127"/>
                <a:ea typeface="나눔고딕" pitchFamily="50" charset="-127"/>
              </a:rPr>
              <a:t>1995.03.14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2" name="직사각형 111"/>
          <p:cNvSpPr/>
          <p:nvPr/>
        </p:nvSpPr>
        <p:spPr>
          <a:xfrm>
            <a:off x="7356927" y="3167997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smtClean="0">
                <a:latin typeface="나눔고딕" pitchFamily="50" charset="-127"/>
                <a:ea typeface="나눔고딕" pitchFamily="50" charset="-127"/>
              </a:rPr>
              <a:t>병</a:t>
            </a:r>
            <a:r>
              <a:rPr lang="ko-KR" altLang="en-US" sz="900" dirty="0">
                <a:latin typeface="나눔고딕" pitchFamily="50" charset="-127"/>
                <a:ea typeface="나눔고딕" pitchFamily="50" charset="-127"/>
              </a:rPr>
              <a:t>장</a:t>
            </a:r>
          </a:p>
        </p:txBody>
      </p:sp>
      <p:sp>
        <p:nvSpPr>
          <p:cNvPr id="22" name="자유형 21"/>
          <p:cNvSpPr/>
          <p:nvPr/>
        </p:nvSpPr>
        <p:spPr>
          <a:xfrm rot="16200000">
            <a:off x="7462144" y="2960278"/>
            <a:ext cx="152812" cy="2095802"/>
          </a:xfrm>
          <a:custGeom>
            <a:avLst/>
            <a:gdLst>
              <a:gd name="connsiteX0" fmla="*/ 882658 w 914408"/>
              <a:gd name="connsiteY0" fmla="*/ 0 h 3860800"/>
              <a:gd name="connsiteX1" fmla="*/ 6358 w 914408"/>
              <a:gd name="connsiteY1" fmla="*/ 241300 h 3860800"/>
              <a:gd name="connsiteX2" fmla="*/ 889008 w 914408"/>
              <a:gd name="connsiteY2" fmla="*/ 615950 h 3860800"/>
              <a:gd name="connsiteX3" fmla="*/ 8 w 914408"/>
              <a:gd name="connsiteY3" fmla="*/ 946150 h 3860800"/>
              <a:gd name="connsiteX4" fmla="*/ 895358 w 914408"/>
              <a:gd name="connsiteY4" fmla="*/ 1314450 h 3860800"/>
              <a:gd name="connsiteX5" fmla="*/ 8 w 914408"/>
              <a:gd name="connsiteY5" fmla="*/ 1631950 h 3860800"/>
              <a:gd name="connsiteX6" fmla="*/ 895358 w 914408"/>
              <a:gd name="connsiteY6" fmla="*/ 1981200 h 3860800"/>
              <a:gd name="connsiteX7" fmla="*/ 8 w 914408"/>
              <a:gd name="connsiteY7" fmla="*/ 2343150 h 3860800"/>
              <a:gd name="connsiteX8" fmla="*/ 914408 w 914408"/>
              <a:gd name="connsiteY8" fmla="*/ 2698750 h 3860800"/>
              <a:gd name="connsiteX9" fmla="*/ 8 w 914408"/>
              <a:gd name="connsiteY9" fmla="*/ 3009900 h 3860800"/>
              <a:gd name="connsiteX10" fmla="*/ 901708 w 914408"/>
              <a:gd name="connsiteY10" fmla="*/ 3429000 h 3860800"/>
              <a:gd name="connsiteX11" fmla="*/ 6358 w 914408"/>
              <a:gd name="connsiteY11" fmla="*/ 3860800 h 38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8" h="3860800">
                <a:moveTo>
                  <a:pt x="882658" y="0"/>
                </a:moveTo>
                <a:cubicBezTo>
                  <a:pt x="443979" y="69321"/>
                  <a:pt x="5300" y="138642"/>
                  <a:pt x="6358" y="241300"/>
                </a:cubicBezTo>
                <a:cubicBezTo>
                  <a:pt x="7416" y="343958"/>
                  <a:pt x="890066" y="498475"/>
                  <a:pt x="889008" y="615950"/>
                </a:cubicBezTo>
                <a:cubicBezTo>
                  <a:pt x="887950" y="733425"/>
                  <a:pt x="-1050" y="829733"/>
                  <a:pt x="8" y="946150"/>
                </a:cubicBezTo>
                <a:cubicBezTo>
                  <a:pt x="1066" y="1062567"/>
                  <a:pt x="895358" y="1200150"/>
                  <a:pt x="895358" y="1314450"/>
                </a:cubicBezTo>
                <a:cubicBezTo>
                  <a:pt x="895358" y="1428750"/>
                  <a:pt x="8" y="1520825"/>
                  <a:pt x="8" y="1631950"/>
                </a:cubicBezTo>
                <a:cubicBezTo>
                  <a:pt x="8" y="1743075"/>
                  <a:pt x="895358" y="1862667"/>
                  <a:pt x="895358" y="1981200"/>
                </a:cubicBezTo>
                <a:cubicBezTo>
                  <a:pt x="895358" y="2099733"/>
                  <a:pt x="-3167" y="2223558"/>
                  <a:pt x="8" y="2343150"/>
                </a:cubicBezTo>
                <a:cubicBezTo>
                  <a:pt x="3183" y="2462742"/>
                  <a:pt x="914408" y="2587625"/>
                  <a:pt x="914408" y="2698750"/>
                </a:cubicBezTo>
                <a:cubicBezTo>
                  <a:pt x="914408" y="2809875"/>
                  <a:pt x="2125" y="2888192"/>
                  <a:pt x="8" y="3009900"/>
                </a:cubicBezTo>
                <a:cubicBezTo>
                  <a:pt x="-2109" y="3131608"/>
                  <a:pt x="900650" y="3287183"/>
                  <a:pt x="901708" y="3429000"/>
                </a:cubicBezTo>
                <a:cubicBezTo>
                  <a:pt x="902766" y="3570817"/>
                  <a:pt x="454562" y="3715808"/>
                  <a:pt x="6358" y="386080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0" name="모서리가 둥근 직사각형 119"/>
          <p:cNvSpPr/>
          <p:nvPr/>
        </p:nvSpPr>
        <p:spPr>
          <a:xfrm>
            <a:off x="6768682" y="4496881"/>
            <a:ext cx="707599" cy="228216"/>
          </a:xfrm>
          <a:prstGeom prst="round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1" name="모서리가 둥근 직사각형 120"/>
          <p:cNvSpPr/>
          <p:nvPr/>
        </p:nvSpPr>
        <p:spPr>
          <a:xfrm>
            <a:off x="7680825" y="4496881"/>
            <a:ext cx="707599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7786090" y="4495573"/>
            <a:ext cx="497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 수정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6918293" y="4501939"/>
            <a:ext cx="4250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전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역</a:t>
            </a:r>
          </a:p>
        </p:txBody>
      </p:sp>
      <p:sp>
        <p:nvSpPr>
          <p:cNvPr id="124" name="직사각형 123"/>
          <p:cNvSpPr/>
          <p:nvPr/>
        </p:nvSpPr>
        <p:spPr>
          <a:xfrm>
            <a:off x="7596276" y="4416015"/>
            <a:ext cx="878983" cy="3679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7" name="모서리가 둥근 직사각형 126"/>
          <p:cNvSpPr/>
          <p:nvPr/>
        </p:nvSpPr>
        <p:spPr>
          <a:xfrm flipH="1">
            <a:off x="8530253" y="4195129"/>
            <a:ext cx="45719" cy="718813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9" name="자유형 118"/>
          <p:cNvSpPr/>
          <p:nvPr/>
        </p:nvSpPr>
        <p:spPr>
          <a:xfrm rot="16200000">
            <a:off x="7451807" y="3070962"/>
            <a:ext cx="152812" cy="2095523"/>
          </a:xfrm>
          <a:custGeom>
            <a:avLst/>
            <a:gdLst>
              <a:gd name="connsiteX0" fmla="*/ 882658 w 914408"/>
              <a:gd name="connsiteY0" fmla="*/ 0 h 3860800"/>
              <a:gd name="connsiteX1" fmla="*/ 6358 w 914408"/>
              <a:gd name="connsiteY1" fmla="*/ 241300 h 3860800"/>
              <a:gd name="connsiteX2" fmla="*/ 889008 w 914408"/>
              <a:gd name="connsiteY2" fmla="*/ 615950 h 3860800"/>
              <a:gd name="connsiteX3" fmla="*/ 8 w 914408"/>
              <a:gd name="connsiteY3" fmla="*/ 946150 h 3860800"/>
              <a:gd name="connsiteX4" fmla="*/ 895358 w 914408"/>
              <a:gd name="connsiteY4" fmla="*/ 1314450 h 3860800"/>
              <a:gd name="connsiteX5" fmla="*/ 8 w 914408"/>
              <a:gd name="connsiteY5" fmla="*/ 1631950 h 3860800"/>
              <a:gd name="connsiteX6" fmla="*/ 895358 w 914408"/>
              <a:gd name="connsiteY6" fmla="*/ 1981200 h 3860800"/>
              <a:gd name="connsiteX7" fmla="*/ 8 w 914408"/>
              <a:gd name="connsiteY7" fmla="*/ 2343150 h 3860800"/>
              <a:gd name="connsiteX8" fmla="*/ 914408 w 914408"/>
              <a:gd name="connsiteY8" fmla="*/ 2698750 h 3860800"/>
              <a:gd name="connsiteX9" fmla="*/ 8 w 914408"/>
              <a:gd name="connsiteY9" fmla="*/ 3009900 h 3860800"/>
              <a:gd name="connsiteX10" fmla="*/ 901708 w 914408"/>
              <a:gd name="connsiteY10" fmla="*/ 3429000 h 3860800"/>
              <a:gd name="connsiteX11" fmla="*/ 6358 w 914408"/>
              <a:gd name="connsiteY11" fmla="*/ 3860800 h 38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8" h="3860800">
                <a:moveTo>
                  <a:pt x="882658" y="0"/>
                </a:moveTo>
                <a:cubicBezTo>
                  <a:pt x="443979" y="69321"/>
                  <a:pt x="5300" y="138642"/>
                  <a:pt x="6358" y="241300"/>
                </a:cubicBezTo>
                <a:cubicBezTo>
                  <a:pt x="7416" y="343958"/>
                  <a:pt x="890066" y="498475"/>
                  <a:pt x="889008" y="615950"/>
                </a:cubicBezTo>
                <a:cubicBezTo>
                  <a:pt x="887950" y="733425"/>
                  <a:pt x="-1050" y="829733"/>
                  <a:pt x="8" y="946150"/>
                </a:cubicBezTo>
                <a:cubicBezTo>
                  <a:pt x="1066" y="1062567"/>
                  <a:pt x="895358" y="1200150"/>
                  <a:pt x="895358" y="1314450"/>
                </a:cubicBezTo>
                <a:cubicBezTo>
                  <a:pt x="895358" y="1428750"/>
                  <a:pt x="8" y="1520825"/>
                  <a:pt x="8" y="1631950"/>
                </a:cubicBezTo>
                <a:cubicBezTo>
                  <a:pt x="8" y="1743075"/>
                  <a:pt x="895358" y="1862667"/>
                  <a:pt x="895358" y="1981200"/>
                </a:cubicBezTo>
                <a:cubicBezTo>
                  <a:pt x="895358" y="2099733"/>
                  <a:pt x="-3167" y="2223558"/>
                  <a:pt x="8" y="2343150"/>
                </a:cubicBezTo>
                <a:cubicBezTo>
                  <a:pt x="3183" y="2462742"/>
                  <a:pt x="914408" y="2587625"/>
                  <a:pt x="914408" y="2698750"/>
                </a:cubicBezTo>
                <a:cubicBezTo>
                  <a:pt x="914408" y="2809875"/>
                  <a:pt x="2125" y="2888192"/>
                  <a:pt x="8" y="3009900"/>
                </a:cubicBezTo>
                <a:cubicBezTo>
                  <a:pt x="-2109" y="3131608"/>
                  <a:pt x="900650" y="3287183"/>
                  <a:pt x="901708" y="3429000"/>
                </a:cubicBezTo>
                <a:cubicBezTo>
                  <a:pt x="902766" y="3570817"/>
                  <a:pt x="454562" y="3715808"/>
                  <a:pt x="6358" y="386080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5821424" y="3868898"/>
            <a:ext cx="630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5391F7"/>
                </a:solidFill>
                <a:latin typeface="나눔고딕" pitchFamily="50" charset="-127"/>
                <a:ea typeface="나눔고딕" pitchFamily="50" charset="-127"/>
              </a:rPr>
              <a:t>Scroll</a:t>
            </a:r>
            <a:r>
              <a:rPr lang="en-US" altLang="ko-KR" sz="1200" dirty="0" smtClean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!</a:t>
            </a:r>
            <a:endParaRPr lang="ko-KR" altLang="en-US" sz="1200" dirty="0">
              <a:solidFill>
                <a:srgbClr val="FF000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8" name="직선 화살표 연결선 87"/>
          <p:cNvCxnSpPr/>
          <p:nvPr/>
        </p:nvCxnSpPr>
        <p:spPr>
          <a:xfrm>
            <a:off x="2736104" y="3160493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화살표 연결선 100"/>
          <p:cNvCxnSpPr/>
          <p:nvPr/>
        </p:nvCxnSpPr>
        <p:spPr>
          <a:xfrm>
            <a:off x="5724128" y="3154553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직사각형 101"/>
          <p:cNvSpPr/>
          <p:nvPr/>
        </p:nvSpPr>
        <p:spPr>
          <a:xfrm>
            <a:off x="50535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3950867" y="667063"/>
            <a:ext cx="12422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용사정보수정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7350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/>
          <p:cNvSpPr txBox="1"/>
          <p:nvPr/>
        </p:nvSpPr>
        <p:spPr>
          <a:xfrm>
            <a:off x="464698" y="1313715"/>
            <a:ext cx="1171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차례</a:t>
            </a:r>
            <a:endParaRPr lang="en-US" altLang="ko-KR" sz="36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79777" y="2509233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1. </a:t>
            </a: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개발 배경</a:t>
            </a:r>
            <a:endParaRPr lang="en-US" altLang="ko-KR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79777" y="2996008"/>
            <a:ext cx="1760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2. </a:t>
            </a: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기능 계획</a:t>
            </a:r>
            <a:endParaRPr lang="en-US" altLang="ko-KR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79777" y="3482783"/>
            <a:ext cx="1760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3. </a:t>
            </a: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개발 명세</a:t>
            </a:r>
            <a:endParaRPr lang="en-US" altLang="ko-KR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5" name="직사각형 24"/>
          <p:cNvSpPr/>
          <p:nvPr/>
        </p:nvSpPr>
        <p:spPr>
          <a:xfrm>
            <a:off x="0" y="0"/>
            <a:ext cx="179512" cy="5715000"/>
          </a:xfrm>
          <a:prstGeom prst="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971600" y="3969558"/>
            <a:ext cx="1760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향후 발전</a:t>
            </a:r>
            <a:endParaRPr lang="en-US" altLang="ko-KR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6762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64839" y="982006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메인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514354" y="1364495"/>
            <a:ext cx="2106000" cy="404988"/>
            <a:chOff x="514354" y="1156368"/>
            <a:chExt cx="2106000" cy="404988"/>
          </a:xfrm>
        </p:grpSpPr>
        <p:sp>
          <p:nvSpPr>
            <p:cNvPr id="2" name="직사각형 1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3" name="모서리가 둥근 직사각형 22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" name="모서리가 둥근 직사각형 24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" name="타원 2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" name="타원 25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7" name="타원 26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34" name="그룹 33"/>
          <p:cNvGrpSpPr/>
          <p:nvPr/>
        </p:nvGrpSpPr>
        <p:grpSpPr>
          <a:xfrm>
            <a:off x="3546120" y="1364495"/>
            <a:ext cx="2106000" cy="404988"/>
            <a:chOff x="514354" y="1156368"/>
            <a:chExt cx="2106000" cy="404988"/>
          </a:xfrm>
        </p:grpSpPr>
        <p:sp>
          <p:nvSpPr>
            <p:cNvPr id="35" name="직사각형 34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6" name="모서리가 둥근 직사각형 35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9" name="타원 38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0" name="타원 39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1" name="타원 40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6480448" y="1355901"/>
            <a:ext cx="2106000" cy="404988"/>
            <a:chOff x="514354" y="1156368"/>
            <a:chExt cx="2106000" cy="404988"/>
          </a:xfrm>
        </p:grpSpPr>
        <p:sp>
          <p:nvSpPr>
            <p:cNvPr id="43" name="직사각형 42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7" name="타원 46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8" name="타원 47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9" name="타원 48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4052335" y="997768"/>
            <a:ext cx="1093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용사목록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782903" y="989887"/>
            <a:ext cx="14253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용사정보확인 화면 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타원 6"/>
          <p:cNvSpPr/>
          <p:nvPr/>
        </p:nvSpPr>
        <p:spPr>
          <a:xfrm>
            <a:off x="719584" y="1985507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3" name="타원 52"/>
          <p:cNvSpPr/>
          <p:nvPr/>
        </p:nvSpPr>
        <p:spPr>
          <a:xfrm>
            <a:off x="1691680" y="1985507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3" name="타원 62"/>
          <p:cNvSpPr/>
          <p:nvPr/>
        </p:nvSpPr>
        <p:spPr>
          <a:xfrm>
            <a:off x="719584" y="4793819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4" name="타원 63"/>
          <p:cNvSpPr/>
          <p:nvPr/>
        </p:nvSpPr>
        <p:spPr>
          <a:xfrm>
            <a:off x="1691680" y="4793819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528120" y="4746167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505354" y="1347307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2566910" y="1777867"/>
            <a:ext cx="45719" cy="265591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5" name="타원 64"/>
          <p:cNvSpPr/>
          <p:nvPr/>
        </p:nvSpPr>
        <p:spPr>
          <a:xfrm>
            <a:off x="719584" y="2921611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6" name="타원 65"/>
          <p:cNvSpPr/>
          <p:nvPr/>
        </p:nvSpPr>
        <p:spPr>
          <a:xfrm>
            <a:off x="1691680" y="2921611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7" name="타원 66"/>
          <p:cNvSpPr/>
          <p:nvPr/>
        </p:nvSpPr>
        <p:spPr>
          <a:xfrm>
            <a:off x="719584" y="3857715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8" name="타원 67"/>
          <p:cNvSpPr/>
          <p:nvPr/>
        </p:nvSpPr>
        <p:spPr>
          <a:xfrm>
            <a:off x="1691680" y="3857715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6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40132" y="1925900"/>
            <a:ext cx="878983" cy="8217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145347" y="1442365"/>
            <a:ext cx="844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rPr>
              <a:t>Makeus</a:t>
            </a:r>
            <a:endParaRPr lang="ko-KR" altLang="en-US" sz="1200" dirty="0">
              <a:solidFill>
                <a:schemeClr val="bg1"/>
              </a:solidFill>
              <a:latin typeface="Arkhip" pitchFamily="50" charset="-52"/>
              <a:ea typeface="나눔고딕" pitchFamily="50" charset="-127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4310544" y="1431509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7266387" y="1431508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471448" y="1338303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0" name="타원 89"/>
          <p:cNvSpPr/>
          <p:nvPr/>
        </p:nvSpPr>
        <p:spPr>
          <a:xfrm>
            <a:off x="3743920" y="1993404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병장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홍길동</a:t>
            </a:r>
            <a:endParaRPr lang="ko-KR" altLang="en-US" sz="9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1" name="타원 90"/>
          <p:cNvSpPr/>
          <p:nvPr/>
        </p:nvSpPr>
        <p:spPr>
          <a:xfrm>
            <a:off x="4716016" y="1993404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상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오나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미</a:t>
            </a:r>
          </a:p>
        </p:txBody>
      </p:sp>
      <p:sp>
        <p:nvSpPr>
          <p:cNvPr id="92" name="타원 91"/>
          <p:cNvSpPr/>
          <p:nvPr/>
        </p:nvSpPr>
        <p:spPr>
          <a:xfrm>
            <a:off x="3743920" y="4801716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3" name="타원 92"/>
          <p:cNvSpPr/>
          <p:nvPr/>
        </p:nvSpPr>
        <p:spPr>
          <a:xfrm>
            <a:off x="4716016" y="4801716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4" name="타원 93"/>
          <p:cNvSpPr/>
          <p:nvPr/>
        </p:nvSpPr>
        <p:spPr>
          <a:xfrm>
            <a:off x="3743920" y="2929508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강감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95" name="타원 94"/>
          <p:cNvSpPr/>
          <p:nvPr/>
        </p:nvSpPr>
        <p:spPr>
          <a:xfrm>
            <a:off x="4716016" y="2929508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병장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김지호</a:t>
            </a:r>
            <a:endParaRPr lang="ko-KR" altLang="en-US" sz="9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6" name="타원 95"/>
          <p:cNvSpPr/>
          <p:nvPr/>
        </p:nvSpPr>
        <p:spPr>
          <a:xfrm>
            <a:off x="3743920" y="3865612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남윤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98" name="타원 97"/>
          <p:cNvSpPr/>
          <p:nvPr/>
        </p:nvSpPr>
        <p:spPr>
          <a:xfrm>
            <a:off x="4716016" y="3865612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이가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람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3541620" y="4926489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528120" y="1347307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4636564" y="2878657"/>
            <a:ext cx="878983" cy="8217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8" name="직사각형 107"/>
          <p:cNvSpPr/>
          <p:nvPr/>
        </p:nvSpPr>
        <p:spPr>
          <a:xfrm>
            <a:off x="520806" y="4954294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9" name="모서리가 둥근 직사각형 108"/>
          <p:cNvSpPr/>
          <p:nvPr/>
        </p:nvSpPr>
        <p:spPr>
          <a:xfrm>
            <a:off x="8530532" y="1763702"/>
            <a:ext cx="45719" cy="2094013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6481716" y="5006557"/>
            <a:ext cx="21355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용사목록 화면에서 사라짐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7090861" y="1846017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8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4659" y="1862401"/>
            <a:ext cx="641879" cy="879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7" name="직사각형 86"/>
          <p:cNvSpPr/>
          <p:nvPr/>
        </p:nvSpPr>
        <p:spPr>
          <a:xfrm>
            <a:off x="7356927" y="2896908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smtClean="0">
                <a:latin typeface="나눔고딕" pitchFamily="50" charset="-127"/>
                <a:ea typeface="나눔고딕" pitchFamily="50" charset="-127"/>
              </a:rPr>
              <a:t>김지</a:t>
            </a:r>
            <a:r>
              <a:rPr lang="ko-KR" altLang="en-US" sz="900" dirty="0"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89" name="TextBox 88"/>
          <p:cNvSpPr txBox="1"/>
          <p:nvPr/>
        </p:nvSpPr>
        <p:spPr>
          <a:xfrm>
            <a:off x="6738360" y="2863352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6738360" y="3134118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계급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6738360" y="3404884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군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번</a:t>
            </a:r>
          </a:p>
        </p:txBody>
      </p:sp>
      <p:sp>
        <p:nvSpPr>
          <p:cNvPr id="100" name="TextBox 99"/>
          <p:cNvSpPr txBox="1"/>
          <p:nvPr/>
        </p:nvSpPr>
        <p:spPr>
          <a:xfrm>
            <a:off x="6680652" y="3675650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입대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일</a:t>
            </a:r>
          </a:p>
        </p:txBody>
      </p:sp>
      <p:sp>
        <p:nvSpPr>
          <p:cNvPr id="105" name="직사각형 104"/>
          <p:cNvSpPr/>
          <p:nvPr/>
        </p:nvSpPr>
        <p:spPr>
          <a:xfrm>
            <a:off x="7356927" y="3435477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latin typeface="나눔고딕" pitchFamily="50" charset="-127"/>
                <a:ea typeface="나눔고딕" pitchFamily="50" charset="-127"/>
              </a:rPr>
              <a:t>19-75455226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0" name="직사각형 109"/>
          <p:cNvSpPr/>
          <p:nvPr/>
        </p:nvSpPr>
        <p:spPr>
          <a:xfrm>
            <a:off x="7356927" y="3706243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latin typeface="나눔고딕" pitchFamily="50" charset="-127"/>
                <a:ea typeface="나눔고딕" pitchFamily="50" charset="-127"/>
              </a:rPr>
              <a:t>1995.03.14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2" name="직사각형 111"/>
          <p:cNvSpPr/>
          <p:nvPr/>
        </p:nvSpPr>
        <p:spPr>
          <a:xfrm>
            <a:off x="7356927" y="3164711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smtClean="0">
                <a:latin typeface="나눔고딕" pitchFamily="50" charset="-127"/>
                <a:ea typeface="나눔고딕" pitchFamily="50" charset="-127"/>
              </a:rPr>
              <a:t>병</a:t>
            </a:r>
            <a:r>
              <a:rPr lang="ko-KR" altLang="en-US" sz="900" dirty="0">
                <a:latin typeface="나눔고딕" pitchFamily="50" charset="-127"/>
                <a:ea typeface="나눔고딕" pitchFamily="50" charset="-127"/>
              </a:rPr>
              <a:t>장</a:t>
            </a:r>
          </a:p>
        </p:txBody>
      </p:sp>
      <p:sp>
        <p:nvSpPr>
          <p:cNvPr id="22" name="자유형 21"/>
          <p:cNvSpPr/>
          <p:nvPr/>
        </p:nvSpPr>
        <p:spPr>
          <a:xfrm rot="16200000">
            <a:off x="7462144" y="2956992"/>
            <a:ext cx="152812" cy="2095802"/>
          </a:xfrm>
          <a:custGeom>
            <a:avLst/>
            <a:gdLst>
              <a:gd name="connsiteX0" fmla="*/ 882658 w 914408"/>
              <a:gd name="connsiteY0" fmla="*/ 0 h 3860800"/>
              <a:gd name="connsiteX1" fmla="*/ 6358 w 914408"/>
              <a:gd name="connsiteY1" fmla="*/ 241300 h 3860800"/>
              <a:gd name="connsiteX2" fmla="*/ 889008 w 914408"/>
              <a:gd name="connsiteY2" fmla="*/ 615950 h 3860800"/>
              <a:gd name="connsiteX3" fmla="*/ 8 w 914408"/>
              <a:gd name="connsiteY3" fmla="*/ 946150 h 3860800"/>
              <a:gd name="connsiteX4" fmla="*/ 895358 w 914408"/>
              <a:gd name="connsiteY4" fmla="*/ 1314450 h 3860800"/>
              <a:gd name="connsiteX5" fmla="*/ 8 w 914408"/>
              <a:gd name="connsiteY5" fmla="*/ 1631950 h 3860800"/>
              <a:gd name="connsiteX6" fmla="*/ 895358 w 914408"/>
              <a:gd name="connsiteY6" fmla="*/ 1981200 h 3860800"/>
              <a:gd name="connsiteX7" fmla="*/ 8 w 914408"/>
              <a:gd name="connsiteY7" fmla="*/ 2343150 h 3860800"/>
              <a:gd name="connsiteX8" fmla="*/ 914408 w 914408"/>
              <a:gd name="connsiteY8" fmla="*/ 2698750 h 3860800"/>
              <a:gd name="connsiteX9" fmla="*/ 8 w 914408"/>
              <a:gd name="connsiteY9" fmla="*/ 3009900 h 3860800"/>
              <a:gd name="connsiteX10" fmla="*/ 901708 w 914408"/>
              <a:gd name="connsiteY10" fmla="*/ 3429000 h 3860800"/>
              <a:gd name="connsiteX11" fmla="*/ 6358 w 914408"/>
              <a:gd name="connsiteY11" fmla="*/ 3860800 h 38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8" h="3860800">
                <a:moveTo>
                  <a:pt x="882658" y="0"/>
                </a:moveTo>
                <a:cubicBezTo>
                  <a:pt x="443979" y="69321"/>
                  <a:pt x="5300" y="138642"/>
                  <a:pt x="6358" y="241300"/>
                </a:cubicBezTo>
                <a:cubicBezTo>
                  <a:pt x="7416" y="343958"/>
                  <a:pt x="890066" y="498475"/>
                  <a:pt x="889008" y="615950"/>
                </a:cubicBezTo>
                <a:cubicBezTo>
                  <a:pt x="887950" y="733425"/>
                  <a:pt x="-1050" y="829733"/>
                  <a:pt x="8" y="946150"/>
                </a:cubicBezTo>
                <a:cubicBezTo>
                  <a:pt x="1066" y="1062567"/>
                  <a:pt x="895358" y="1200150"/>
                  <a:pt x="895358" y="1314450"/>
                </a:cubicBezTo>
                <a:cubicBezTo>
                  <a:pt x="895358" y="1428750"/>
                  <a:pt x="8" y="1520825"/>
                  <a:pt x="8" y="1631950"/>
                </a:cubicBezTo>
                <a:cubicBezTo>
                  <a:pt x="8" y="1743075"/>
                  <a:pt x="895358" y="1862667"/>
                  <a:pt x="895358" y="1981200"/>
                </a:cubicBezTo>
                <a:cubicBezTo>
                  <a:pt x="895358" y="2099733"/>
                  <a:pt x="-3167" y="2223558"/>
                  <a:pt x="8" y="2343150"/>
                </a:cubicBezTo>
                <a:cubicBezTo>
                  <a:pt x="3183" y="2462742"/>
                  <a:pt x="914408" y="2587625"/>
                  <a:pt x="914408" y="2698750"/>
                </a:cubicBezTo>
                <a:cubicBezTo>
                  <a:pt x="914408" y="2809875"/>
                  <a:pt x="2125" y="2888192"/>
                  <a:pt x="8" y="3009900"/>
                </a:cubicBezTo>
                <a:cubicBezTo>
                  <a:pt x="-2109" y="3131608"/>
                  <a:pt x="900650" y="3287183"/>
                  <a:pt x="901708" y="3429000"/>
                </a:cubicBezTo>
                <a:cubicBezTo>
                  <a:pt x="902766" y="3570817"/>
                  <a:pt x="454562" y="3715808"/>
                  <a:pt x="6358" y="386080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0" name="모서리가 둥근 직사각형 119"/>
          <p:cNvSpPr/>
          <p:nvPr/>
        </p:nvSpPr>
        <p:spPr>
          <a:xfrm>
            <a:off x="6768682" y="4493595"/>
            <a:ext cx="707599" cy="228216"/>
          </a:xfrm>
          <a:prstGeom prst="round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1" name="모서리가 둥근 직사각형 120"/>
          <p:cNvSpPr/>
          <p:nvPr/>
        </p:nvSpPr>
        <p:spPr>
          <a:xfrm>
            <a:off x="7680825" y="4493595"/>
            <a:ext cx="707599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7786090" y="4492287"/>
            <a:ext cx="497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 수정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6918293" y="4498653"/>
            <a:ext cx="4250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전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역</a:t>
            </a:r>
          </a:p>
        </p:txBody>
      </p:sp>
      <p:sp>
        <p:nvSpPr>
          <p:cNvPr id="124" name="직사각형 123"/>
          <p:cNvSpPr/>
          <p:nvPr/>
        </p:nvSpPr>
        <p:spPr>
          <a:xfrm>
            <a:off x="6682989" y="4412729"/>
            <a:ext cx="878983" cy="3679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7" name="모서리가 둥근 직사각형 126"/>
          <p:cNvSpPr/>
          <p:nvPr/>
        </p:nvSpPr>
        <p:spPr>
          <a:xfrm flipH="1">
            <a:off x="8530253" y="4191843"/>
            <a:ext cx="45719" cy="718813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9" name="자유형 118"/>
          <p:cNvSpPr/>
          <p:nvPr/>
        </p:nvSpPr>
        <p:spPr>
          <a:xfrm rot="16200000">
            <a:off x="7451807" y="3067676"/>
            <a:ext cx="152812" cy="2095523"/>
          </a:xfrm>
          <a:custGeom>
            <a:avLst/>
            <a:gdLst>
              <a:gd name="connsiteX0" fmla="*/ 882658 w 914408"/>
              <a:gd name="connsiteY0" fmla="*/ 0 h 3860800"/>
              <a:gd name="connsiteX1" fmla="*/ 6358 w 914408"/>
              <a:gd name="connsiteY1" fmla="*/ 241300 h 3860800"/>
              <a:gd name="connsiteX2" fmla="*/ 889008 w 914408"/>
              <a:gd name="connsiteY2" fmla="*/ 615950 h 3860800"/>
              <a:gd name="connsiteX3" fmla="*/ 8 w 914408"/>
              <a:gd name="connsiteY3" fmla="*/ 946150 h 3860800"/>
              <a:gd name="connsiteX4" fmla="*/ 895358 w 914408"/>
              <a:gd name="connsiteY4" fmla="*/ 1314450 h 3860800"/>
              <a:gd name="connsiteX5" fmla="*/ 8 w 914408"/>
              <a:gd name="connsiteY5" fmla="*/ 1631950 h 3860800"/>
              <a:gd name="connsiteX6" fmla="*/ 895358 w 914408"/>
              <a:gd name="connsiteY6" fmla="*/ 1981200 h 3860800"/>
              <a:gd name="connsiteX7" fmla="*/ 8 w 914408"/>
              <a:gd name="connsiteY7" fmla="*/ 2343150 h 3860800"/>
              <a:gd name="connsiteX8" fmla="*/ 914408 w 914408"/>
              <a:gd name="connsiteY8" fmla="*/ 2698750 h 3860800"/>
              <a:gd name="connsiteX9" fmla="*/ 8 w 914408"/>
              <a:gd name="connsiteY9" fmla="*/ 3009900 h 3860800"/>
              <a:gd name="connsiteX10" fmla="*/ 901708 w 914408"/>
              <a:gd name="connsiteY10" fmla="*/ 3429000 h 3860800"/>
              <a:gd name="connsiteX11" fmla="*/ 6358 w 914408"/>
              <a:gd name="connsiteY11" fmla="*/ 3860800 h 386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14408" h="3860800">
                <a:moveTo>
                  <a:pt x="882658" y="0"/>
                </a:moveTo>
                <a:cubicBezTo>
                  <a:pt x="443979" y="69321"/>
                  <a:pt x="5300" y="138642"/>
                  <a:pt x="6358" y="241300"/>
                </a:cubicBezTo>
                <a:cubicBezTo>
                  <a:pt x="7416" y="343958"/>
                  <a:pt x="890066" y="498475"/>
                  <a:pt x="889008" y="615950"/>
                </a:cubicBezTo>
                <a:cubicBezTo>
                  <a:pt x="887950" y="733425"/>
                  <a:pt x="-1050" y="829733"/>
                  <a:pt x="8" y="946150"/>
                </a:cubicBezTo>
                <a:cubicBezTo>
                  <a:pt x="1066" y="1062567"/>
                  <a:pt x="895358" y="1200150"/>
                  <a:pt x="895358" y="1314450"/>
                </a:cubicBezTo>
                <a:cubicBezTo>
                  <a:pt x="895358" y="1428750"/>
                  <a:pt x="8" y="1520825"/>
                  <a:pt x="8" y="1631950"/>
                </a:cubicBezTo>
                <a:cubicBezTo>
                  <a:pt x="8" y="1743075"/>
                  <a:pt x="895358" y="1862667"/>
                  <a:pt x="895358" y="1981200"/>
                </a:cubicBezTo>
                <a:cubicBezTo>
                  <a:pt x="895358" y="2099733"/>
                  <a:pt x="-3167" y="2223558"/>
                  <a:pt x="8" y="2343150"/>
                </a:cubicBezTo>
                <a:cubicBezTo>
                  <a:pt x="3183" y="2462742"/>
                  <a:pt x="914408" y="2587625"/>
                  <a:pt x="914408" y="2698750"/>
                </a:cubicBezTo>
                <a:cubicBezTo>
                  <a:pt x="914408" y="2809875"/>
                  <a:pt x="2125" y="2888192"/>
                  <a:pt x="8" y="3009900"/>
                </a:cubicBezTo>
                <a:cubicBezTo>
                  <a:pt x="-2109" y="3131608"/>
                  <a:pt x="900650" y="3287183"/>
                  <a:pt x="901708" y="3429000"/>
                </a:cubicBezTo>
                <a:cubicBezTo>
                  <a:pt x="902766" y="3570817"/>
                  <a:pt x="454562" y="3715808"/>
                  <a:pt x="6358" y="3860800"/>
                </a:cubicBezTo>
              </a:path>
            </a:pathLst>
          </a:cu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5821424" y="3865612"/>
            <a:ext cx="630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5391F7"/>
                </a:solidFill>
                <a:latin typeface="나눔고딕" pitchFamily="50" charset="-127"/>
                <a:ea typeface="나눔고딕" pitchFamily="50" charset="-127"/>
              </a:rPr>
              <a:t>Scroll</a:t>
            </a:r>
            <a:r>
              <a:rPr lang="en-US" altLang="ko-KR" sz="1200" dirty="0" smtClean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!</a:t>
            </a:r>
            <a:endParaRPr lang="ko-KR" altLang="en-US" sz="1200" dirty="0">
              <a:solidFill>
                <a:srgbClr val="FF000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8" name="직선 화살표 연결선 87"/>
          <p:cNvCxnSpPr/>
          <p:nvPr/>
        </p:nvCxnSpPr>
        <p:spPr>
          <a:xfrm>
            <a:off x="2736104" y="3157207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화살표 연결선 100"/>
          <p:cNvCxnSpPr/>
          <p:nvPr/>
        </p:nvCxnSpPr>
        <p:spPr>
          <a:xfrm>
            <a:off x="5724128" y="3151267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/>
          <p:cNvSpPr/>
          <p:nvPr/>
        </p:nvSpPr>
        <p:spPr>
          <a:xfrm>
            <a:off x="50535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4124801" y="667063"/>
            <a:ext cx="879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용사삭제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5190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124801" y="667063"/>
            <a:ext cx="879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용사복원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43507" y="1003185"/>
            <a:ext cx="949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전역자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523354" y="1372392"/>
            <a:ext cx="2106000" cy="404988"/>
            <a:chOff x="514354" y="1156368"/>
            <a:chExt cx="2106000" cy="404988"/>
          </a:xfrm>
        </p:grpSpPr>
        <p:sp>
          <p:nvSpPr>
            <p:cNvPr id="35" name="직사각형 34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6" name="모서리가 둥근 직사각형 35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7" name="모서리가 둥근 직사각형 36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8" name="모서리가 둥근 직사각형 37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9" name="타원 38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0" name="타원 39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1" name="타원 40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6480448" y="1363798"/>
            <a:ext cx="2106000" cy="404988"/>
            <a:chOff x="514354" y="1156368"/>
            <a:chExt cx="2106000" cy="404988"/>
          </a:xfrm>
        </p:grpSpPr>
        <p:sp>
          <p:nvSpPr>
            <p:cNvPr id="43" name="직사각형 42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4" name="모서리가 둥근 직사각형 43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6" name="모서리가 둥근 직사각형 45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7" name="타원 46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8" name="타원 47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49" name="타원 48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3915094" y="996324"/>
            <a:ext cx="1382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전역용사정보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016593" y="1005666"/>
            <a:ext cx="1093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latin typeface="나눔고딕" pitchFamily="50" charset="-127"/>
                <a:ea typeface="나눔고딕" pitchFamily="50" charset="-127"/>
              </a:rPr>
              <a:t>용사목록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287778" y="1439406"/>
            <a:ext cx="6174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전역</a:t>
            </a:r>
            <a:r>
              <a:rPr lang="ko-KR" altLang="en-US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자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7266387" y="1439405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0" name="타원 89"/>
          <p:cNvSpPr/>
          <p:nvPr/>
        </p:nvSpPr>
        <p:spPr>
          <a:xfrm>
            <a:off x="721154" y="2001301"/>
            <a:ext cx="720080" cy="720080"/>
          </a:xfrm>
          <a:prstGeom prst="ellipse">
            <a:avLst/>
          </a:prstGeom>
          <a:solidFill>
            <a:srgbClr val="FAC0B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김지호</a:t>
            </a:r>
            <a:endParaRPr lang="ko-KR" altLang="en-US" sz="9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0535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641702" y="1950450"/>
            <a:ext cx="878983" cy="8217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9" name="모서리가 둥근 직사각형 108"/>
          <p:cNvSpPr/>
          <p:nvPr/>
        </p:nvSpPr>
        <p:spPr>
          <a:xfrm>
            <a:off x="8530532" y="1771599"/>
            <a:ext cx="45719" cy="2653099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3745536" y="4222676"/>
            <a:ext cx="8819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“</a:t>
            </a:r>
            <a:r>
              <a:rPr lang="ko-KR" altLang="en-US" sz="1200" dirty="0" smtClean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영구삭제</a:t>
            </a:r>
            <a:r>
              <a:rPr lang="en-US" altLang="ko-KR" sz="1200" dirty="0" smtClean="0">
                <a:solidFill>
                  <a:srgbClr val="FF0000"/>
                </a:solidFill>
                <a:latin typeface="나눔고딕" pitchFamily="50" charset="-127"/>
                <a:ea typeface="나눔고딕" pitchFamily="50" charset="-127"/>
              </a:rPr>
              <a:t>”</a:t>
            </a:r>
            <a:endParaRPr lang="ko-KR" altLang="en-US" sz="1200" dirty="0">
              <a:solidFill>
                <a:srgbClr val="FF000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8" name="모서리가 둥근 직사각형 77"/>
          <p:cNvSpPr/>
          <p:nvPr/>
        </p:nvSpPr>
        <p:spPr>
          <a:xfrm>
            <a:off x="2561880" y="1768786"/>
            <a:ext cx="45719" cy="265591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79" name="그룹 78"/>
          <p:cNvGrpSpPr/>
          <p:nvPr/>
        </p:nvGrpSpPr>
        <p:grpSpPr>
          <a:xfrm>
            <a:off x="3537120" y="1363798"/>
            <a:ext cx="2106000" cy="404988"/>
            <a:chOff x="514354" y="1156368"/>
            <a:chExt cx="2106000" cy="404988"/>
          </a:xfrm>
        </p:grpSpPr>
        <p:sp>
          <p:nvSpPr>
            <p:cNvPr id="80" name="직사각형 79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1" name="모서리가 둥근 직사각형 80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3" name="모서리가 둥근 직사각형 82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5" name="모서리가 둥근 직사각형 84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6" name="타원 85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7" name="타원 86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8" name="타원 87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4323059" y="1439405"/>
            <a:ext cx="6174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전역</a:t>
            </a:r>
            <a:r>
              <a:rPr lang="ko-KR" altLang="en-US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자</a:t>
            </a:r>
          </a:p>
        </p:txBody>
      </p:sp>
      <p:sp>
        <p:nvSpPr>
          <p:cNvPr id="97" name="직사각형 96"/>
          <p:cNvSpPr/>
          <p:nvPr/>
        </p:nvSpPr>
        <p:spPr>
          <a:xfrm>
            <a:off x="3528120" y="1346200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9" name="모서리가 둥근 직사각형 98"/>
          <p:cNvSpPr/>
          <p:nvPr/>
        </p:nvSpPr>
        <p:spPr>
          <a:xfrm>
            <a:off x="5580112" y="2807977"/>
            <a:ext cx="45719" cy="2094013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4413599" y="1882944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장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3763655" y="1849388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3763655" y="2153680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군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번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3705947" y="2457972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입대일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3705947" y="2762264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전입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일</a:t>
            </a:r>
          </a:p>
        </p:txBody>
      </p:sp>
      <p:sp>
        <p:nvSpPr>
          <p:cNvPr id="111" name="직사각형 110"/>
          <p:cNvSpPr/>
          <p:nvPr/>
        </p:nvSpPr>
        <p:spPr>
          <a:xfrm>
            <a:off x="4413599" y="2490682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2017-11-30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2" name="직사각형 111"/>
          <p:cNvSpPr/>
          <p:nvPr/>
        </p:nvSpPr>
        <p:spPr>
          <a:xfrm>
            <a:off x="4413599" y="2794551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2017-12-31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3" name="직사각형 112"/>
          <p:cNvSpPr/>
          <p:nvPr/>
        </p:nvSpPr>
        <p:spPr>
          <a:xfrm>
            <a:off x="4413599" y="2186813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19-75246985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7" name="모서리가 둥근 직사각형 116"/>
          <p:cNvSpPr/>
          <p:nvPr/>
        </p:nvSpPr>
        <p:spPr>
          <a:xfrm>
            <a:off x="3825354" y="4501492"/>
            <a:ext cx="707599" cy="228216"/>
          </a:xfrm>
          <a:prstGeom prst="round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8" name="모서리가 둥근 직사각형 117"/>
          <p:cNvSpPr/>
          <p:nvPr/>
        </p:nvSpPr>
        <p:spPr>
          <a:xfrm>
            <a:off x="4737497" y="4501492"/>
            <a:ext cx="707599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4842762" y="4500184"/>
            <a:ext cx="4970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 복귀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3974965" y="4506550"/>
            <a:ext cx="42504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삭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제</a:t>
            </a:r>
          </a:p>
        </p:txBody>
      </p:sp>
      <p:sp>
        <p:nvSpPr>
          <p:cNvPr id="121" name="직사각형 120"/>
          <p:cNvSpPr/>
          <p:nvPr/>
        </p:nvSpPr>
        <p:spPr>
          <a:xfrm>
            <a:off x="4413599" y="3098420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2018-5-30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3590531" y="3066556"/>
            <a:ext cx="7857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전역예정일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3648239" y="3370848"/>
            <a:ext cx="6655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생년월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일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3705947" y="3675140"/>
            <a:ext cx="5453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주특기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3763655" y="3979431"/>
            <a:ext cx="4251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분</a:t>
            </a:r>
            <a:r>
              <a:rPr lang="ko-KR" altLang="en-US" sz="1000" dirty="0">
                <a:latin typeface="나눔고딕" pitchFamily="50" charset="-127"/>
                <a:ea typeface="나눔고딕" pitchFamily="50" charset="-127"/>
              </a:rPr>
              <a:t>대</a:t>
            </a:r>
          </a:p>
        </p:txBody>
      </p:sp>
      <p:sp>
        <p:nvSpPr>
          <p:cNvPr id="126" name="직사각형 125"/>
          <p:cNvSpPr/>
          <p:nvPr/>
        </p:nvSpPr>
        <p:spPr>
          <a:xfrm>
            <a:off x="4413599" y="3706158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9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전술기관리</a:t>
            </a:r>
            <a:r>
              <a:rPr lang="ko-KR" altLang="en-US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7" name="직사각형 126"/>
          <p:cNvSpPr/>
          <p:nvPr/>
        </p:nvSpPr>
        <p:spPr>
          <a:xfrm>
            <a:off x="4413599" y="4010024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8" name="직사각형 127"/>
          <p:cNvSpPr/>
          <p:nvPr/>
        </p:nvSpPr>
        <p:spPr>
          <a:xfrm>
            <a:off x="4413599" y="3402289"/>
            <a:ext cx="1070546" cy="1850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9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1992-3-14</a:t>
            </a:r>
            <a:endParaRPr lang="ko-KR" altLang="en-US" sz="9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30" name="Picture 2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51" b="92742" l="4865" r="956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923" y="5245334"/>
            <a:ext cx="27551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0" name="타원 99"/>
          <p:cNvSpPr/>
          <p:nvPr/>
        </p:nvSpPr>
        <p:spPr>
          <a:xfrm>
            <a:off x="6721678" y="1992454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병장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홍길동</a:t>
            </a:r>
            <a:endParaRPr lang="ko-KR" altLang="en-US" sz="9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1" name="타원 100"/>
          <p:cNvSpPr/>
          <p:nvPr/>
        </p:nvSpPr>
        <p:spPr>
          <a:xfrm>
            <a:off x="7693774" y="1992454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상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오나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미</a:t>
            </a:r>
          </a:p>
        </p:txBody>
      </p:sp>
      <p:sp>
        <p:nvSpPr>
          <p:cNvPr id="108" name="타원 107"/>
          <p:cNvSpPr/>
          <p:nvPr/>
        </p:nvSpPr>
        <p:spPr>
          <a:xfrm>
            <a:off x="6721678" y="4800766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4" name="타원 113"/>
          <p:cNvSpPr/>
          <p:nvPr/>
        </p:nvSpPr>
        <p:spPr>
          <a:xfrm>
            <a:off x="7693774" y="4800766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1" name="타원 130"/>
          <p:cNvSpPr/>
          <p:nvPr/>
        </p:nvSpPr>
        <p:spPr>
          <a:xfrm>
            <a:off x="6721678" y="2928558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강감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133" name="타원 132"/>
          <p:cNvSpPr/>
          <p:nvPr/>
        </p:nvSpPr>
        <p:spPr>
          <a:xfrm>
            <a:off x="7693774" y="2928558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병장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김지호</a:t>
            </a:r>
            <a:endParaRPr lang="ko-KR" altLang="en-US" sz="9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4" name="타원 133"/>
          <p:cNvSpPr/>
          <p:nvPr/>
        </p:nvSpPr>
        <p:spPr>
          <a:xfrm>
            <a:off x="6721678" y="3864662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남윤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135" name="타원 134"/>
          <p:cNvSpPr/>
          <p:nvPr/>
        </p:nvSpPr>
        <p:spPr>
          <a:xfrm>
            <a:off x="7693774" y="3864662"/>
            <a:ext cx="720080" cy="72008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병</a:t>
            </a:r>
            <a:endParaRPr lang="en-US" altLang="ko-KR" sz="9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이가</a:t>
            </a:r>
            <a:r>
              <a:rPr lang="ko-KR" altLang="en-US" sz="9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람</a:t>
            </a:r>
          </a:p>
        </p:txBody>
      </p:sp>
      <p:sp>
        <p:nvSpPr>
          <p:cNvPr id="136" name="직사각형 135"/>
          <p:cNvSpPr/>
          <p:nvPr/>
        </p:nvSpPr>
        <p:spPr>
          <a:xfrm>
            <a:off x="6505878" y="4945732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471448" y="1346200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7" name="직사각형 136"/>
          <p:cNvSpPr/>
          <p:nvPr/>
        </p:nvSpPr>
        <p:spPr>
          <a:xfrm>
            <a:off x="4686829" y="4424698"/>
            <a:ext cx="821275" cy="3684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9" name="TextBox 138"/>
          <p:cNvSpPr txBox="1"/>
          <p:nvPr/>
        </p:nvSpPr>
        <p:spPr>
          <a:xfrm>
            <a:off x="383972" y="5157309"/>
            <a:ext cx="27478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메인 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&gt; 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관리메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뉴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&gt;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설정       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’ 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&gt;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전역자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’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40" name="Picture 2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51" b="92742" l="4865" r="956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5172789"/>
            <a:ext cx="275510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4" name="직선 화살표 연결선 83"/>
          <p:cNvCxnSpPr/>
          <p:nvPr/>
        </p:nvCxnSpPr>
        <p:spPr>
          <a:xfrm>
            <a:off x="2736104" y="2949080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/>
          <p:nvPr/>
        </p:nvCxnSpPr>
        <p:spPr>
          <a:xfrm>
            <a:off x="5724128" y="2943140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직사각형 91"/>
          <p:cNvSpPr/>
          <p:nvPr/>
        </p:nvSpPr>
        <p:spPr>
          <a:xfrm>
            <a:off x="7614322" y="2872562"/>
            <a:ext cx="878983" cy="8217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664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타원 123"/>
          <p:cNvSpPr/>
          <p:nvPr/>
        </p:nvSpPr>
        <p:spPr>
          <a:xfrm>
            <a:off x="719584" y="4785257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5" name="타원 124"/>
          <p:cNvSpPr/>
          <p:nvPr/>
        </p:nvSpPr>
        <p:spPr>
          <a:xfrm>
            <a:off x="1286400" y="4785257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6" name="직사각형 125"/>
          <p:cNvSpPr/>
          <p:nvPr/>
        </p:nvSpPr>
        <p:spPr>
          <a:xfrm>
            <a:off x="107504" y="4945732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15024" y="995383"/>
            <a:ext cx="10502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latin typeface="나눔고딕" pitchFamily="50" charset="-127"/>
                <a:ea typeface="나눔고딕" pitchFamily="50" charset="-127"/>
              </a:rPr>
              <a:t>체력관리메뉴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929074" y="985292"/>
            <a:ext cx="1093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체력부대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979185" y="995383"/>
            <a:ext cx="1382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체력용사목록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2" name="타원 71"/>
          <p:cNvSpPr/>
          <p:nvPr/>
        </p:nvSpPr>
        <p:spPr>
          <a:xfrm>
            <a:off x="1365007" y="2025547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3" name="타원 72"/>
          <p:cNvSpPr/>
          <p:nvPr/>
        </p:nvSpPr>
        <p:spPr>
          <a:xfrm>
            <a:off x="1365007" y="2961651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1365007" y="3897755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6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75" name="그룹 74"/>
          <p:cNvGrpSpPr/>
          <p:nvPr/>
        </p:nvGrpSpPr>
        <p:grpSpPr>
          <a:xfrm>
            <a:off x="195111" y="1362440"/>
            <a:ext cx="2106000" cy="404988"/>
            <a:chOff x="514354" y="1156368"/>
            <a:chExt cx="2106000" cy="404988"/>
          </a:xfrm>
        </p:grpSpPr>
        <p:sp>
          <p:nvSpPr>
            <p:cNvPr id="76" name="직사각형 75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1" name="모서리가 둥근 직사각형 80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6" name="모서리가 둥근 직사각형 85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0" name="모서리가 둥근 직사각형 89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1" name="타원 90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2" name="타원 91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3" name="타원 92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177112" y="1767428"/>
            <a:ext cx="1567906" cy="3168352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1745017" y="1767428"/>
            <a:ext cx="556093" cy="3150964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6" name="직사각형 95"/>
          <p:cNvSpPr/>
          <p:nvPr/>
        </p:nvSpPr>
        <p:spPr>
          <a:xfrm>
            <a:off x="177111" y="1775812"/>
            <a:ext cx="1567907" cy="504056"/>
          </a:xfrm>
          <a:prstGeom prst="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1004967" y="1816610"/>
            <a:ext cx="720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중위 </a:t>
            </a:r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이한음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212879" y="2025547"/>
            <a:ext cx="9497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18-13608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212879" y="1817565"/>
            <a:ext cx="9497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본부중대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장</a:t>
            </a:r>
          </a:p>
        </p:txBody>
      </p:sp>
      <p:cxnSp>
        <p:nvCxnSpPr>
          <p:cNvPr id="108" name="직선 연결선 107"/>
          <p:cNvCxnSpPr/>
          <p:nvPr/>
        </p:nvCxnSpPr>
        <p:spPr>
          <a:xfrm flipV="1">
            <a:off x="212879" y="2034948"/>
            <a:ext cx="720080" cy="2"/>
          </a:xfrm>
          <a:prstGeom prst="line">
            <a:avLst/>
          </a:prstGeom>
          <a:ln>
            <a:solidFill>
              <a:srgbClr val="C7E7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모서리가 둥근 직사각형 108"/>
          <p:cNvSpPr/>
          <p:nvPr/>
        </p:nvSpPr>
        <p:spPr>
          <a:xfrm>
            <a:off x="1040971" y="2055460"/>
            <a:ext cx="648072" cy="185531"/>
          </a:xfrm>
          <a:prstGeom prst="roundRect">
            <a:avLst/>
          </a:prstGeom>
          <a:solidFill>
            <a:srgbClr val="C7E7EB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>
                <a:latin typeface="나눔고딕" pitchFamily="50" charset="-127"/>
                <a:ea typeface="나눔고딕" pitchFamily="50" charset="-127"/>
              </a:rPr>
              <a:t>Logout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628908" y="2415500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체력관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628908" y="2814302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정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628908" y="3213104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력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628908" y="3611906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식수관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628908" y="4010709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평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가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18" name="직선 연결선 117"/>
          <p:cNvCxnSpPr/>
          <p:nvPr/>
        </p:nvCxnSpPr>
        <p:spPr>
          <a:xfrm flipV="1">
            <a:off x="446905" y="2745627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/>
          <p:cNvCxnSpPr/>
          <p:nvPr/>
        </p:nvCxnSpPr>
        <p:spPr>
          <a:xfrm flipV="1">
            <a:off x="446905" y="3141658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/>
          <p:cNvCxnSpPr/>
          <p:nvPr/>
        </p:nvCxnSpPr>
        <p:spPr>
          <a:xfrm flipV="1">
            <a:off x="446905" y="3567628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/>
          <p:nvPr/>
        </p:nvCxnSpPr>
        <p:spPr>
          <a:xfrm flipV="1">
            <a:off x="446905" y="4002324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직사각형 122"/>
          <p:cNvSpPr/>
          <p:nvPr/>
        </p:nvSpPr>
        <p:spPr>
          <a:xfrm>
            <a:off x="606137" y="2334132"/>
            <a:ext cx="758870" cy="4049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0" name="TextBox 229"/>
          <p:cNvSpPr txBox="1"/>
          <p:nvPr/>
        </p:nvSpPr>
        <p:spPr>
          <a:xfrm>
            <a:off x="818674" y="1433803"/>
            <a:ext cx="844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rPr>
              <a:t>Makeus</a:t>
            </a:r>
            <a:endParaRPr lang="ko-KR" altLang="en-US" sz="1200" dirty="0">
              <a:solidFill>
                <a:schemeClr val="bg1"/>
              </a:solidFill>
              <a:latin typeface="Arkhip" pitchFamily="50" charset="-52"/>
              <a:ea typeface="나눔고딕" pitchFamily="50" charset="-127"/>
            </a:endParaRPr>
          </a:p>
        </p:txBody>
      </p:sp>
      <p:grpSp>
        <p:nvGrpSpPr>
          <p:cNvPr id="254" name="그룹 253"/>
          <p:cNvGrpSpPr/>
          <p:nvPr/>
        </p:nvGrpSpPr>
        <p:grpSpPr>
          <a:xfrm>
            <a:off x="2419929" y="1362109"/>
            <a:ext cx="2106000" cy="404988"/>
            <a:chOff x="514354" y="1156368"/>
            <a:chExt cx="2106000" cy="404988"/>
          </a:xfrm>
        </p:grpSpPr>
        <p:sp>
          <p:nvSpPr>
            <p:cNvPr id="255" name="직사각형 254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6" name="모서리가 둥근 직사각형 255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7" name="모서리가 둥근 직사각형 256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8" name="모서리가 둥근 직사각형 257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59" name="타원 258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0" name="타원 259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1" name="타원 260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262" name="타원 261"/>
          <p:cNvSpPr/>
          <p:nvPr/>
        </p:nvSpPr>
        <p:spPr>
          <a:xfrm>
            <a:off x="2625159" y="1983121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3" name="타원 262"/>
          <p:cNvSpPr/>
          <p:nvPr/>
        </p:nvSpPr>
        <p:spPr>
          <a:xfrm>
            <a:off x="3597255" y="1983121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4" name="타원 263"/>
          <p:cNvSpPr/>
          <p:nvPr/>
        </p:nvSpPr>
        <p:spPr>
          <a:xfrm>
            <a:off x="2546552" y="4791433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5" name="타원 264"/>
          <p:cNvSpPr/>
          <p:nvPr/>
        </p:nvSpPr>
        <p:spPr>
          <a:xfrm>
            <a:off x="3518648" y="4791433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6" name="직사각형 265"/>
          <p:cNvSpPr/>
          <p:nvPr/>
        </p:nvSpPr>
        <p:spPr>
          <a:xfrm>
            <a:off x="2410929" y="1344921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7" name="모서리가 둥근 직사각형 266"/>
          <p:cNvSpPr/>
          <p:nvPr/>
        </p:nvSpPr>
        <p:spPr>
          <a:xfrm>
            <a:off x="4451872" y="1775481"/>
            <a:ext cx="45719" cy="2655912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8" name="타원 267"/>
          <p:cNvSpPr/>
          <p:nvPr/>
        </p:nvSpPr>
        <p:spPr>
          <a:xfrm>
            <a:off x="2625159" y="2919225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9" name="타원 268"/>
          <p:cNvSpPr/>
          <p:nvPr/>
        </p:nvSpPr>
        <p:spPr>
          <a:xfrm>
            <a:off x="3597255" y="2919225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0" name="타원 269"/>
          <p:cNvSpPr/>
          <p:nvPr/>
        </p:nvSpPr>
        <p:spPr>
          <a:xfrm>
            <a:off x="2625159" y="3855329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1" name="타원 270"/>
          <p:cNvSpPr/>
          <p:nvPr/>
        </p:nvSpPr>
        <p:spPr>
          <a:xfrm>
            <a:off x="3597255" y="3855329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6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2" name="직사각형 271"/>
          <p:cNvSpPr/>
          <p:nvPr/>
        </p:nvSpPr>
        <p:spPr>
          <a:xfrm>
            <a:off x="2545707" y="1923514"/>
            <a:ext cx="878983" cy="82178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3104879" y="1439979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체력관</a:t>
            </a:r>
            <a:r>
              <a:rPr lang="ko-KR" altLang="en-US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275" name="직사각형 274"/>
          <p:cNvSpPr/>
          <p:nvPr/>
        </p:nvSpPr>
        <p:spPr>
          <a:xfrm>
            <a:off x="2339752" y="4951908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322" name="그룹 321"/>
          <p:cNvGrpSpPr/>
          <p:nvPr/>
        </p:nvGrpSpPr>
        <p:grpSpPr>
          <a:xfrm>
            <a:off x="4626240" y="1355086"/>
            <a:ext cx="2106000" cy="404988"/>
            <a:chOff x="514354" y="1156368"/>
            <a:chExt cx="2106000" cy="404988"/>
          </a:xfrm>
        </p:grpSpPr>
        <p:sp>
          <p:nvSpPr>
            <p:cNvPr id="323" name="직사각형 322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24" name="모서리가 둥근 직사각형 323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25" name="모서리가 둥근 직사각형 324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26" name="모서리가 둥근 직사각형 325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27" name="타원 326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28" name="타원 327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29" name="타원 328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330" name="직사각형 329"/>
          <p:cNvSpPr/>
          <p:nvPr/>
        </p:nvSpPr>
        <p:spPr>
          <a:xfrm>
            <a:off x="4626240" y="1767097"/>
            <a:ext cx="2106000" cy="931578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1" name="직사각형 330"/>
          <p:cNvSpPr/>
          <p:nvPr/>
        </p:nvSpPr>
        <p:spPr>
          <a:xfrm>
            <a:off x="4626240" y="1767097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3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1783480"/>
            <a:ext cx="641879" cy="915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33" name="직선 연결선 332"/>
          <p:cNvCxnSpPr/>
          <p:nvPr/>
        </p:nvCxnSpPr>
        <p:spPr>
          <a:xfrm>
            <a:off x="6084168" y="1947370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직선 연결선 333"/>
          <p:cNvCxnSpPr/>
          <p:nvPr/>
        </p:nvCxnSpPr>
        <p:spPr>
          <a:xfrm>
            <a:off x="6084168" y="2140283"/>
            <a:ext cx="576064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직선 연결선 334"/>
          <p:cNvCxnSpPr/>
          <p:nvPr/>
        </p:nvCxnSpPr>
        <p:spPr>
          <a:xfrm>
            <a:off x="6084168" y="2336051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6" name="직선 연결선 335"/>
          <p:cNvCxnSpPr/>
          <p:nvPr/>
        </p:nvCxnSpPr>
        <p:spPr>
          <a:xfrm flipV="1">
            <a:off x="6093048" y="2532808"/>
            <a:ext cx="576064" cy="99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7" name="TextBox 336"/>
          <p:cNvSpPr txBox="1"/>
          <p:nvPr/>
        </p:nvSpPr>
        <p:spPr>
          <a:xfrm>
            <a:off x="5622044" y="1747625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338" name="TextBox 337"/>
          <p:cNvSpPr txBox="1"/>
          <p:nvPr/>
        </p:nvSpPr>
        <p:spPr>
          <a:xfrm>
            <a:off x="5622044" y="1932658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339" name="TextBox 338"/>
          <p:cNvSpPr txBox="1"/>
          <p:nvPr/>
        </p:nvSpPr>
        <p:spPr>
          <a:xfrm>
            <a:off x="5482583" y="2117691"/>
            <a:ext cx="6655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팔굽혀펴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기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0" name="TextBox 339"/>
          <p:cNvSpPr txBox="1"/>
          <p:nvPr/>
        </p:nvSpPr>
        <p:spPr>
          <a:xfrm>
            <a:off x="5436096" y="2302724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윗몸일으키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기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1" name="TextBox 340"/>
          <p:cNvSpPr txBox="1"/>
          <p:nvPr/>
        </p:nvSpPr>
        <p:spPr>
          <a:xfrm>
            <a:off x="5460942" y="2487757"/>
            <a:ext cx="6928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3Km</a:t>
            </a: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뜀걸음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2" name="TextBox 341"/>
          <p:cNvSpPr txBox="1"/>
          <p:nvPr/>
        </p:nvSpPr>
        <p:spPr>
          <a:xfrm>
            <a:off x="6166596" y="1747625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이한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3" name="TextBox 342"/>
          <p:cNvSpPr txBox="1"/>
          <p:nvPr/>
        </p:nvSpPr>
        <p:spPr>
          <a:xfrm>
            <a:off x="6213083" y="1932658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병</a:t>
            </a:r>
          </a:p>
        </p:txBody>
      </p:sp>
      <p:sp>
        <p:nvSpPr>
          <p:cNvPr id="344" name="TextBox 343"/>
          <p:cNvSpPr txBox="1"/>
          <p:nvPr/>
        </p:nvSpPr>
        <p:spPr>
          <a:xfrm>
            <a:off x="6246746" y="2117691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72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5" name="TextBox 344"/>
          <p:cNvSpPr txBox="1"/>
          <p:nvPr/>
        </p:nvSpPr>
        <p:spPr>
          <a:xfrm>
            <a:off x="6241135" y="2302724"/>
            <a:ext cx="3145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86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6" name="TextBox 345"/>
          <p:cNvSpPr txBox="1"/>
          <p:nvPr/>
        </p:nvSpPr>
        <p:spPr>
          <a:xfrm>
            <a:off x="6156176" y="2487757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12:00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7" name="직사각형 346"/>
          <p:cNvSpPr/>
          <p:nvPr/>
        </p:nvSpPr>
        <p:spPr>
          <a:xfrm>
            <a:off x="4626240" y="2722673"/>
            <a:ext cx="2106000" cy="931578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8" name="직사각형 347"/>
          <p:cNvSpPr/>
          <p:nvPr/>
        </p:nvSpPr>
        <p:spPr>
          <a:xfrm>
            <a:off x="4632218" y="2722673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49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2739057"/>
            <a:ext cx="641879" cy="879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350" name="직선 연결선 349"/>
          <p:cNvCxnSpPr/>
          <p:nvPr/>
        </p:nvCxnSpPr>
        <p:spPr>
          <a:xfrm>
            <a:off x="6084168" y="2902946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1" name="직선 연결선 350"/>
          <p:cNvCxnSpPr/>
          <p:nvPr/>
        </p:nvCxnSpPr>
        <p:spPr>
          <a:xfrm>
            <a:off x="6084168" y="3095859"/>
            <a:ext cx="576064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2" name="직선 연결선 351"/>
          <p:cNvCxnSpPr/>
          <p:nvPr/>
        </p:nvCxnSpPr>
        <p:spPr>
          <a:xfrm>
            <a:off x="6084168" y="3291627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3" name="직선 연결선 352"/>
          <p:cNvCxnSpPr/>
          <p:nvPr/>
        </p:nvCxnSpPr>
        <p:spPr>
          <a:xfrm flipV="1">
            <a:off x="6093048" y="3488384"/>
            <a:ext cx="576064" cy="99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4" name="TextBox 353"/>
          <p:cNvSpPr txBox="1"/>
          <p:nvPr/>
        </p:nvSpPr>
        <p:spPr>
          <a:xfrm>
            <a:off x="5622044" y="2703201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355" name="TextBox 354"/>
          <p:cNvSpPr txBox="1"/>
          <p:nvPr/>
        </p:nvSpPr>
        <p:spPr>
          <a:xfrm>
            <a:off x="5622044" y="288823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356" name="TextBox 355"/>
          <p:cNvSpPr txBox="1"/>
          <p:nvPr/>
        </p:nvSpPr>
        <p:spPr>
          <a:xfrm>
            <a:off x="5482583" y="3073267"/>
            <a:ext cx="6655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팔굽혀펴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기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57" name="TextBox 356"/>
          <p:cNvSpPr txBox="1"/>
          <p:nvPr/>
        </p:nvSpPr>
        <p:spPr>
          <a:xfrm>
            <a:off x="5436096" y="3258300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윗몸일으키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기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58" name="TextBox 357"/>
          <p:cNvSpPr txBox="1"/>
          <p:nvPr/>
        </p:nvSpPr>
        <p:spPr>
          <a:xfrm>
            <a:off x="5460942" y="3443333"/>
            <a:ext cx="6928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3Km</a:t>
            </a: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뜀걸음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59" name="TextBox 358"/>
          <p:cNvSpPr txBox="1"/>
          <p:nvPr/>
        </p:nvSpPr>
        <p:spPr>
          <a:xfrm>
            <a:off x="6166596" y="2703201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김에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건</a:t>
            </a:r>
          </a:p>
        </p:txBody>
      </p:sp>
      <p:sp>
        <p:nvSpPr>
          <p:cNvPr id="360" name="TextBox 359"/>
          <p:cNvSpPr txBox="1"/>
          <p:nvPr/>
        </p:nvSpPr>
        <p:spPr>
          <a:xfrm>
            <a:off x="6213083" y="288823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상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병</a:t>
            </a:r>
          </a:p>
        </p:txBody>
      </p:sp>
      <p:sp>
        <p:nvSpPr>
          <p:cNvPr id="361" name="TextBox 360"/>
          <p:cNvSpPr txBox="1"/>
          <p:nvPr/>
        </p:nvSpPr>
        <p:spPr>
          <a:xfrm>
            <a:off x="6246746" y="307326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80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2" name="TextBox 361"/>
          <p:cNvSpPr txBox="1"/>
          <p:nvPr/>
        </p:nvSpPr>
        <p:spPr>
          <a:xfrm>
            <a:off x="6241135" y="325830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90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3" name="TextBox 362"/>
          <p:cNvSpPr txBox="1"/>
          <p:nvPr/>
        </p:nvSpPr>
        <p:spPr>
          <a:xfrm>
            <a:off x="6156176" y="3443333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11:00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4" name="직사각형 363"/>
          <p:cNvSpPr/>
          <p:nvPr/>
        </p:nvSpPr>
        <p:spPr>
          <a:xfrm>
            <a:off x="4608240" y="1344921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5" name="직사각형 364"/>
          <p:cNvSpPr/>
          <p:nvPr/>
        </p:nvSpPr>
        <p:spPr>
          <a:xfrm>
            <a:off x="4560035" y="1707466"/>
            <a:ext cx="1020078" cy="10378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7" name="TextBox 366"/>
          <p:cNvSpPr txBox="1"/>
          <p:nvPr/>
        </p:nvSpPr>
        <p:spPr>
          <a:xfrm>
            <a:off x="5391958" y="1428486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68" name="Picture 2"/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151" b="92742" l="4865" r="956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919" y="4563726"/>
            <a:ext cx="324024" cy="32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9" name="Picture 2"/>
          <p:cNvPicPr>
            <a:picLocks noChangeAspect="1" noChangeArrowheads="1"/>
          </p:cNvPicPr>
          <p:nvPr/>
        </p:nvPicPr>
        <p:blipFill rotWithShape="1">
          <a:blip r:embed="rId7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"/>
          <a:stretch/>
        </p:blipFill>
        <p:spPr bwMode="auto">
          <a:xfrm>
            <a:off x="1140502" y="4578227"/>
            <a:ext cx="296513" cy="296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2" name="직사각형 121"/>
          <p:cNvSpPr/>
          <p:nvPr/>
        </p:nvSpPr>
        <p:spPr>
          <a:xfrm>
            <a:off x="178681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7" name="TextBox 126"/>
          <p:cNvSpPr txBox="1"/>
          <p:nvPr/>
        </p:nvSpPr>
        <p:spPr>
          <a:xfrm>
            <a:off x="3823379" y="667063"/>
            <a:ext cx="14972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용사체력정보입력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30" name="그룹 129"/>
          <p:cNvGrpSpPr/>
          <p:nvPr/>
        </p:nvGrpSpPr>
        <p:grpSpPr>
          <a:xfrm>
            <a:off x="6849487" y="1364492"/>
            <a:ext cx="2106000" cy="404988"/>
            <a:chOff x="514354" y="1156368"/>
            <a:chExt cx="2106000" cy="404988"/>
          </a:xfrm>
        </p:grpSpPr>
        <p:sp>
          <p:nvSpPr>
            <p:cNvPr id="131" name="직사각형 130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2" name="모서리가 둥근 직사각형 131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3" name="모서리가 둥근 직사각형 132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4" name="모서리가 둥근 직사각형 133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5" name="타원 134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6" name="타원 135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7" name="타원 136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38" name="직사각형 137"/>
          <p:cNvSpPr/>
          <p:nvPr/>
        </p:nvSpPr>
        <p:spPr>
          <a:xfrm>
            <a:off x="6849487" y="1776503"/>
            <a:ext cx="2106000" cy="931578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9" name="직사각형 138"/>
          <p:cNvSpPr/>
          <p:nvPr/>
        </p:nvSpPr>
        <p:spPr>
          <a:xfrm>
            <a:off x="6849487" y="1776503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4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9263" y="1792886"/>
            <a:ext cx="641879" cy="915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41" name="직선 연결선 140"/>
          <p:cNvCxnSpPr/>
          <p:nvPr/>
        </p:nvCxnSpPr>
        <p:spPr>
          <a:xfrm>
            <a:off x="8307415" y="1956776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연결선 141"/>
          <p:cNvCxnSpPr/>
          <p:nvPr/>
        </p:nvCxnSpPr>
        <p:spPr>
          <a:xfrm>
            <a:off x="8307415" y="2149689"/>
            <a:ext cx="576064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직선 연결선 142"/>
          <p:cNvCxnSpPr/>
          <p:nvPr/>
        </p:nvCxnSpPr>
        <p:spPr>
          <a:xfrm>
            <a:off x="8307415" y="2345457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연결선 143"/>
          <p:cNvCxnSpPr/>
          <p:nvPr/>
        </p:nvCxnSpPr>
        <p:spPr>
          <a:xfrm flipV="1">
            <a:off x="8316295" y="2542214"/>
            <a:ext cx="576064" cy="99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/>
          <p:cNvSpPr txBox="1"/>
          <p:nvPr/>
        </p:nvSpPr>
        <p:spPr>
          <a:xfrm>
            <a:off x="7845291" y="1757031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7845291" y="194206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7705830" y="2127097"/>
            <a:ext cx="6655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팔굽혀펴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기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7659343" y="2312130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윗몸일으키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기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7684189" y="2497163"/>
            <a:ext cx="6928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3Km</a:t>
            </a: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뜀걸음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8389843" y="1757031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이한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8436330" y="194206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병</a:t>
            </a:r>
          </a:p>
        </p:txBody>
      </p:sp>
      <p:sp>
        <p:nvSpPr>
          <p:cNvPr id="152" name="TextBox 151"/>
          <p:cNvSpPr txBox="1"/>
          <p:nvPr/>
        </p:nvSpPr>
        <p:spPr>
          <a:xfrm>
            <a:off x="8469993" y="212709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72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8464382" y="2312130"/>
            <a:ext cx="3145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86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8379423" y="2497163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12:00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5" name="직사각형 154"/>
          <p:cNvSpPr/>
          <p:nvPr/>
        </p:nvSpPr>
        <p:spPr>
          <a:xfrm>
            <a:off x="6849487" y="2732079"/>
            <a:ext cx="2106000" cy="931578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6" name="직사각형 155"/>
          <p:cNvSpPr/>
          <p:nvPr/>
        </p:nvSpPr>
        <p:spPr>
          <a:xfrm>
            <a:off x="6855465" y="2732079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57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9263" y="2748463"/>
            <a:ext cx="641879" cy="879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58" name="직선 연결선 157"/>
          <p:cNvCxnSpPr/>
          <p:nvPr/>
        </p:nvCxnSpPr>
        <p:spPr>
          <a:xfrm>
            <a:off x="8307415" y="2912352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직선 연결선 158"/>
          <p:cNvCxnSpPr/>
          <p:nvPr/>
        </p:nvCxnSpPr>
        <p:spPr>
          <a:xfrm>
            <a:off x="8307415" y="3105265"/>
            <a:ext cx="576064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직선 연결선 159"/>
          <p:cNvCxnSpPr/>
          <p:nvPr/>
        </p:nvCxnSpPr>
        <p:spPr>
          <a:xfrm>
            <a:off x="8307415" y="3301033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직선 연결선 160"/>
          <p:cNvCxnSpPr/>
          <p:nvPr/>
        </p:nvCxnSpPr>
        <p:spPr>
          <a:xfrm flipV="1">
            <a:off x="8316295" y="3497790"/>
            <a:ext cx="576064" cy="99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/>
          <p:cNvSpPr txBox="1"/>
          <p:nvPr/>
        </p:nvSpPr>
        <p:spPr>
          <a:xfrm>
            <a:off x="7845291" y="2712607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7845291" y="2897640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7705830" y="3082673"/>
            <a:ext cx="6655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팔굽혀펴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기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5" name="TextBox 164"/>
          <p:cNvSpPr txBox="1"/>
          <p:nvPr/>
        </p:nvSpPr>
        <p:spPr>
          <a:xfrm>
            <a:off x="7659343" y="3267706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윗몸일으키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기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7684189" y="3452739"/>
            <a:ext cx="6928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3Km</a:t>
            </a: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뜀걸음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8389843" y="2712607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김에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건</a:t>
            </a:r>
          </a:p>
        </p:txBody>
      </p:sp>
      <p:sp>
        <p:nvSpPr>
          <p:cNvPr id="168" name="TextBox 167"/>
          <p:cNvSpPr txBox="1"/>
          <p:nvPr/>
        </p:nvSpPr>
        <p:spPr>
          <a:xfrm>
            <a:off x="8436330" y="2897640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상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병</a:t>
            </a:r>
          </a:p>
        </p:txBody>
      </p:sp>
      <p:sp>
        <p:nvSpPr>
          <p:cNvPr id="169" name="TextBox 168"/>
          <p:cNvSpPr txBox="1"/>
          <p:nvPr/>
        </p:nvSpPr>
        <p:spPr>
          <a:xfrm>
            <a:off x="8469993" y="308267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80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0" name="TextBox 169"/>
          <p:cNvSpPr txBox="1"/>
          <p:nvPr/>
        </p:nvSpPr>
        <p:spPr>
          <a:xfrm>
            <a:off x="8464382" y="326770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90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1" name="TextBox 170"/>
          <p:cNvSpPr txBox="1"/>
          <p:nvPr/>
        </p:nvSpPr>
        <p:spPr>
          <a:xfrm>
            <a:off x="8379423" y="3452739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11:00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2" name="직사각형 171"/>
          <p:cNvSpPr/>
          <p:nvPr/>
        </p:nvSpPr>
        <p:spPr>
          <a:xfrm>
            <a:off x="6840488" y="1350560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3" name="직사각형 172"/>
          <p:cNvSpPr/>
          <p:nvPr/>
        </p:nvSpPr>
        <p:spPr>
          <a:xfrm>
            <a:off x="7021712" y="2470406"/>
            <a:ext cx="1763960" cy="139956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4" name="TextBox 173"/>
          <p:cNvSpPr txBox="1"/>
          <p:nvPr/>
        </p:nvSpPr>
        <p:spPr>
          <a:xfrm>
            <a:off x="7146667" y="2591210"/>
            <a:ext cx="6655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팔굽혀펴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기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7100180" y="2877706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윗몸일으키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기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6" name="TextBox 175"/>
          <p:cNvSpPr txBox="1"/>
          <p:nvPr/>
        </p:nvSpPr>
        <p:spPr>
          <a:xfrm>
            <a:off x="7125026" y="3164202"/>
            <a:ext cx="6928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3Km</a:t>
            </a: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뜀걸음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7" name="직사각형 176"/>
          <p:cNvSpPr/>
          <p:nvPr/>
        </p:nvSpPr>
        <p:spPr>
          <a:xfrm>
            <a:off x="7795906" y="2598891"/>
            <a:ext cx="837754" cy="1850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8" name="직사각형 177"/>
          <p:cNvSpPr/>
          <p:nvPr/>
        </p:nvSpPr>
        <p:spPr>
          <a:xfrm>
            <a:off x="7801646" y="2891343"/>
            <a:ext cx="837754" cy="1850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9" name="직사각형 178"/>
          <p:cNvSpPr/>
          <p:nvPr/>
        </p:nvSpPr>
        <p:spPr>
          <a:xfrm>
            <a:off x="7801646" y="3188158"/>
            <a:ext cx="837754" cy="1850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0" name="모서리가 둥근 직사각형 179"/>
          <p:cNvSpPr/>
          <p:nvPr/>
        </p:nvSpPr>
        <p:spPr>
          <a:xfrm>
            <a:off x="7162717" y="3563777"/>
            <a:ext cx="707599" cy="228216"/>
          </a:xfrm>
          <a:prstGeom prst="round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7749352" y="259121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90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7749352" y="2877706"/>
            <a:ext cx="3722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100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7749352" y="3164202"/>
            <a:ext cx="4651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10:05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4" name="모서리가 둥근 직사각형 183"/>
          <p:cNvSpPr/>
          <p:nvPr/>
        </p:nvSpPr>
        <p:spPr>
          <a:xfrm>
            <a:off x="7931801" y="3563777"/>
            <a:ext cx="707599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5" name="TextBox 184"/>
          <p:cNvSpPr txBox="1"/>
          <p:nvPr/>
        </p:nvSpPr>
        <p:spPr>
          <a:xfrm>
            <a:off x="8070325" y="3568835"/>
            <a:ext cx="4741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확인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7325913" y="3575432"/>
            <a:ext cx="3799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취소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7" name="TextBox 186"/>
          <p:cNvSpPr txBox="1"/>
          <p:nvPr/>
        </p:nvSpPr>
        <p:spPr>
          <a:xfrm>
            <a:off x="7625410" y="1437110"/>
            <a:ext cx="5661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7433850" y="985292"/>
            <a:ext cx="949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체력입력 창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9" name="직사각형 188"/>
          <p:cNvSpPr/>
          <p:nvPr/>
        </p:nvSpPr>
        <p:spPr>
          <a:xfrm>
            <a:off x="7891815" y="3502466"/>
            <a:ext cx="747585" cy="3675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29327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4025216" y="996325"/>
            <a:ext cx="1093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latin typeface="나눔고딕" pitchFamily="50" charset="-127"/>
                <a:ea typeface="나눔고딕" pitchFamily="50" charset="-127"/>
              </a:rPr>
              <a:t>일정목록 화면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24" name="그룹 123"/>
          <p:cNvGrpSpPr/>
          <p:nvPr/>
        </p:nvGrpSpPr>
        <p:grpSpPr>
          <a:xfrm>
            <a:off x="3546120" y="1365369"/>
            <a:ext cx="2106000" cy="404988"/>
            <a:chOff x="514354" y="1156368"/>
            <a:chExt cx="2106000" cy="404988"/>
          </a:xfrm>
        </p:grpSpPr>
        <p:sp>
          <p:nvSpPr>
            <p:cNvPr id="125" name="직사각형 124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6" name="모서리가 둥근 직사각형 125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7" name="모서리가 둥근 직사각형 126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8" name="모서리가 둥근 직사각형 127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9" name="타원 128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0" name="타원 129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1" name="타원 130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32" name="직사각형 131"/>
          <p:cNvSpPr/>
          <p:nvPr/>
        </p:nvSpPr>
        <p:spPr>
          <a:xfrm>
            <a:off x="3580400" y="1828246"/>
            <a:ext cx="2008592" cy="1665183"/>
          </a:xfrm>
          <a:prstGeom prst="rect">
            <a:avLst/>
          </a:prstGeom>
          <a:noFill/>
          <a:ln>
            <a:solidFill>
              <a:srgbClr val="C7E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3637962" y="1863001"/>
            <a:ext cx="1723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월     화     수     목     금     </a:t>
            </a:r>
            <a:r>
              <a:rPr lang="ko-KR" altLang="en-US" sz="800" dirty="0" smtClean="0">
                <a:solidFill>
                  <a:srgbClr val="8BBFCF"/>
                </a:solidFill>
                <a:latin typeface="나눔고딕" pitchFamily="50" charset="-127"/>
                <a:ea typeface="나눔고딕" pitchFamily="50" charset="-127"/>
              </a:rPr>
              <a:t>토    </a:t>
            </a:r>
            <a:r>
              <a:rPr lang="ko-KR" altLang="en-US" sz="800" dirty="0" smtClean="0">
                <a:solidFill>
                  <a:srgbClr val="FAC0B0"/>
                </a:solidFill>
                <a:latin typeface="나눔고딕" pitchFamily="50" charset="-127"/>
                <a:ea typeface="나눔고딕" pitchFamily="50" charset="-127"/>
              </a:rPr>
              <a:t> 일</a:t>
            </a:r>
            <a:endParaRPr lang="ko-KR" altLang="en-US" sz="800" dirty="0">
              <a:solidFill>
                <a:srgbClr val="FAC0B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528120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4216644" y="1445792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일정관리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9" name="TextBox 228"/>
          <p:cNvSpPr txBox="1"/>
          <p:nvPr/>
        </p:nvSpPr>
        <p:spPr>
          <a:xfrm>
            <a:off x="3643350" y="2065412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2" name="TextBox 231"/>
          <p:cNvSpPr txBox="1"/>
          <p:nvPr/>
        </p:nvSpPr>
        <p:spPr>
          <a:xfrm>
            <a:off x="3913276" y="2065412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4" name="TextBox 233"/>
          <p:cNvSpPr txBox="1"/>
          <p:nvPr/>
        </p:nvSpPr>
        <p:spPr>
          <a:xfrm>
            <a:off x="4183202" y="2065412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5" name="TextBox 234"/>
          <p:cNvSpPr txBox="1"/>
          <p:nvPr/>
        </p:nvSpPr>
        <p:spPr>
          <a:xfrm>
            <a:off x="4453128" y="2065412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6" name="TextBox 235"/>
          <p:cNvSpPr txBox="1"/>
          <p:nvPr/>
        </p:nvSpPr>
        <p:spPr>
          <a:xfrm>
            <a:off x="4723054" y="2065412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4992980" y="2065412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8" name="TextBox 237"/>
          <p:cNvSpPr txBox="1"/>
          <p:nvPr/>
        </p:nvSpPr>
        <p:spPr>
          <a:xfrm>
            <a:off x="5262904" y="2065412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9" name="TextBox 238"/>
          <p:cNvSpPr txBox="1"/>
          <p:nvPr/>
        </p:nvSpPr>
        <p:spPr>
          <a:xfrm>
            <a:off x="3635896" y="2335587"/>
            <a:ext cx="2503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0" name="TextBox 239"/>
          <p:cNvSpPr txBox="1"/>
          <p:nvPr/>
        </p:nvSpPr>
        <p:spPr>
          <a:xfrm>
            <a:off x="3905822" y="2335587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1" name="TextBox 240"/>
          <p:cNvSpPr txBox="1"/>
          <p:nvPr/>
        </p:nvSpPr>
        <p:spPr>
          <a:xfrm>
            <a:off x="4175748" y="2335587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2" name="TextBox 241"/>
          <p:cNvSpPr txBox="1"/>
          <p:nvPr/>
        </p:nvSpPr>
        <p:spPr>
          <a:xfrm>
            <a:off x="4445674" y="233558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3" name="TextBox 242"/>
          <p:cNvSpPr txBox="1"/>
          <p:nvPr/>
        </p:nvSpPr>
        <p:spPr>
          <a:xfrm>
            <a:off x="4715600" y="233558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4" name="TextBox 243"/>
          <p:cNvSpPr txBox="1"/>
          <p:nvPr/>
        </p:nvSpPr>
        <p:spPr>
          <a:xfrm>
            <a:off x="4985526" y="233558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5" name="TextBox 244"/>
          <p:cNvSpPr txBox="1"/>
          <p:nvPr/>
        </p:nvSpPr>
        <p:spPr>
          <a:xfrm>
            <a:off x="5255450" y="233558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6" name="TextBox 245"/>
          <p:cNvSpPr txBox="1"/>
          <p:nvPr/>
        </p:nvSpPr>
        <p:spPr>
          <a:xfrm>
            <a:off x="3635896" y="2605762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7" name="TextBox 246"/>
          <p:cNvSpPr txBox="1"/>
          <p:nvPr/>
        </p:nvSpPr>
        <p:spPr>
          <a:xfrm>
            <a:off x="3905822" y="2605762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8" name="TextBox 247"/>
          <p:cNvSpPr txBox="1"/>
          <p:nvPr/>
        </p:nvSpPr>
        <p:spPr>
          <a:xfrm>
            <a:off x="4175748" y="2605762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9" name="TextBox 248"/>
          <p:cNvSpPr txBox="1"/>
          <p:nvPr/>
        </p:nvSpPr>
        <p:spPr>
          <a:xfrm>
            <a:off x="4445674" y="2605762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0" name="TextBox 249"/>
          <p:cNvSpPr txBox="1"/>
          <p:nvPr/>
        </p:nvSpPr>
        <p:spPr>
          <a:xfrm>
            <a:off x="4715600" y="2605762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1" name="TextBox 250"/>
          <p:cNvSpPr txBox="1"/>
          <p:nvPr/>
        </p:nvSpPr>
        <p:spPr>
          <a:xfrm>
            <a:off x="4985526" y="2605762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2" name="TextBox 251"/>
          <p:cNvSpPr txBox="1"/>
          <p:nvPr/>
        </p:nvSpPr>
        <p:spPr>
          <a:xfrm>
            <a:off x="5255450" y="2605762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3" name="TextBox 252"/>
          <p:cNvSpPr txBox="1"/>
          <p:nvPr/>
        </p:nvSpPr>
        <p:spPr>
          <a:xfrm>
            <a:off x="3635896" y="287593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4" name="TextBox 253"/>
          <p:cNvSpPr txBox="1"/>
          <p:nvPr/>
        </p:nvSpPr>
        <p:spPr>
          <a:xfrm>
            <a:off x="3905822" y="288412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5" name="TextBox 254"/>
          <p:cNvSpPr txBox="1"/>
          <p:nvPr/>
        </p:nvSpPr>
        <p:spPr>
          <a:xfrm>
            <a:off x="4175748" y="287593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6" name="TextBox 255"/>
          <p:cNvSpPr txBox="1"/>
          <p:nvPr/>
        </p:nvSpPr>
        <p:spPr>
          <a:xfrm>
            <a:off x="4445674" y="287593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7" name="TextBox 256"/>
          <p:cNvSpPr txBox="1"/>
          <p:nvPr/>
        </p:nvSpPr>
        <p:spPr>
          <a:xfrm>
            <a:off x="4715600" y="287593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8" name="TextBox 257"/>
          <p:cNvSpPr txBox="1"/>
          <p:nvPr/>
        </p:nvSpPr>
        <p:spPr>
          <a:xfrm>
            <a:off x="4985526" y="287593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9" name="TextBox 258"/>
          <p:cNvSpPr txBox="1"/>
          <p:nvPr/>
        </p:nvSpPr>
        <p:spPr>
          <a:xfrm>
            <a:off x="5255450" y="2875937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0" name="TextBox 259"/>
          <p:cNvSpPr txBox="1"/>
          <p:nvPr/>
        </p:nvSpPr>
        <p:spPr>
          <a:xfrm>
            <a:off x="3635896" y="3146112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1" name="TextBox 260"/>
          <p:cNvSpPr txBox="1"/>
          <p:nvPr/>
        </p:nvSpPr>
        <p:spPr>
          <a:xfrm>
            <a:off x="3905822" y="3146112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30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2" name="TextBox 261"/>
          <p:cNvSpPr txBox="1"/>
          <p:nvPr/>
        </p:nvSpPr>
        <p:spPr>
          <a:xfrm>
            <a:off x="4175748" y="3146112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3" name="TextBox 262"/>
          <p:cNvSpPr txBox="1"/>
          <p:nvPr/>
        </p:nvSpPr>
        <p:spPr>
          <a:xfrm>
            <a:off x="4445674" y="3146112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4" name="TextBox 263"/>
          <p:cNvSpPr txBox="1"/>
          <p:nvPr/>
        </p:nvSpPr>
        <p:spPr>
          <a:xfrm>
            <a:off x="4715600" y="3146112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5" name="TextBox 264"/>
          <p:cNvSpPr txBox="1"/>
          <p:nvPr/>
        </p:nvSpPr>
        <p:spPr>
          <a:xfrm>
            <a:off x="4985526" y="3146112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6" name="TextBox 265"/>
          <p:cNvSpPr txBox="1"/>
          <p:nvPr/>
        </p:nvSpPr>
        <p:spPr>
          <a:xfrm>
            <a:off x="5255450" y="3146112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7" name="모서리가 둥근 직사각형 266"/>
          <p:cNvSpPr/>
          <p:nvPr/>
        </p:nvSpPr>
        <p:spPr>
          <a:xfrm>
            <a:off x="3619570" y="3545189"/>
            <a:ext cx="1961908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전체보기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8" name="모서리가 둥근 직사각형 267"/>
          <p:cNvSpPr/>
          <p:nvPr/>
        </p:nvSpPr>
        <p:spPr>
          <a:xfrm>
            <a:off x="3618204" y="3827456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김지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2" name="타원 1"/>
          <p:cNvSpPr/>
          <p:nvPr/>
        </p:nvSpPr>
        <p:spPr>
          <a:xfrm>
            <a:off x="3915782" y="2328876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4" name="타원 273"/>
          <p:cNvSpPr/>
          <p:nvPr/>
        </p:nvSpPr>
        <p:spPr>
          <a:xfrm>
            <a:off x="4189435" y="2328876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5" name="타원 274"/>
          <p:cNvSpPr/>
          <p:nvPr/>
        </p:nvSpPr>
        <p:spPr>
          <a:xfrm>
            <a:off x="4478002" y="2328876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6" name="타원 275"/>
          <p:cNvSpPr/>
          <p:nvPr/>
        </p:nvSpPr>
        <p:spPr>
          <a:xfrm>
            <a:off x="3946882" y="2872025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7" name="타원 276"/>
          <p:cNvSpPr/>
          <p:nvPr/>
        </p:nvSpPr>
        <p:spPr>
          <a:xfrm>
            <a:off x="4215522" y="2872025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8" name="타원 277"/>
          <p:cNvSpPr/>
          <p:nvPr/>
        </p:nvSpPr>
        <p:spPr>
          <a:xfrm>
            <a:off x="5034038" y="2601150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9" name="모서리가 둥근 직사각형 278"/>
          <p:cNvSpPr/>
          <p:nvPr/>
        </p:nvSpPr>
        <p:spPr>
          <a:xfrm>
            <a:off x="4657758" y="3827456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남윤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280" name="모서리가 둥근 직사각형 279"/>
          <p:cNvSpPr/>
          <p:nvPr/>
        </p:nvSpPr>
        <p:spPr>
          <a:xfrm>
            <a:off x="3622067" y="4108048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람</a:t>
            </a:r>
          </a:p>
        </p:txBody>
      </p:sp>
      <p:sp>
        <p:nvSpPr>
          <p:cNvPr id="166" name="TextBox 165"/>
          <p:cNvSpPr txBox="1"/>
          <p:nvPr/>
        </p:nvSpPr>
        <p:spPr>
          <a:xfrm>
            <a:off x="3953645" y="667063"/>
            <a:ext cx="1236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일정관리 화면 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1" name="직사각형 230"/>
          <p:cNvSpPr/>
          <p:nvPr/>
        </p:nvSpPr>
        <p:spPr>
          <a:xfrm>
            <a:off x="3881107" y="2296327"/>
            <a:ext cx="288032" cy="276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3" name="직사각형 232"/>
          <p:cNvSpPr/>
          <p:nvPr/>
        </p:nvSpPr>
        <p:spPr>
          <a:xfrm>
            <a:off x="3589894" y="3520854"/>
            <a:ext cx="1999098" cy="276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9" name="TextBox 268"/>
          <p:cNvSpPr txBox="1"/>
          <p:nvPr/>
        </p:nvSpPr>
        <p:spPr>
          <a:xfrm>
            <a:off x="1403648" y="2287023"/>
            <a:ext cx="12442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일정표시 마크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70" name="직선 연결선 269"/>
          <p:cNvCxnSpPr>
            <a:stCxn id="269" idx="3"/>
            <a:endCxn id="239" idx="3"/>
          </p:cNvCxnSpPr>
          <p:nvPr/>
        </p:nvCxnSpPr>
        <p:spPr>
          <a:xfrm>
            <a:off x="2647899" y="2440912"/>
            <a:ext cx="1238387" cy="2397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1" name="타원 270"/>
          <p:cNvSpPr/>
          <p:nvPr/>
        </p:nvSpPr>
        <p:spPr>
          <a:xfrm>
            <a:off x="1475656" y="1668634"/>
            <a:ext cx="648072" cy="612802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1427273" y="2641476"/>
            <a:ext cx="18485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용사 일정이 등록되어 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있는 날</a:t>
            </a:r>
            <a:r>
              <a:rPr lang="en-US" altLang="ko-KR" sz="14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표시 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93" name="직선 연결선 292"/>
          <p:cNvCxnSpPr/>
          <p:nvPr/>
        </p:nvCxnSpPr>
        <p:spPr>
          <a:xfrm>
            <a:off x="5591936" y="3659297"/>
            <a:ext cx="438783" cy="2397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5" name="TextBox 334"/>
          <p:cNvSpPr txBox="1"/>
          <p:nvPr/>
        </p:nvSpPr>
        <p:spPr>
          <a:xfrm>
            <a:off x="6030719" y="3505408"/>
            <a:ext cx="25715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용사 전체의 일정을 달력에 표시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7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4097351" y="992106"/>
            <a:ext cx="949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개인일정 창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4216644" y="1445792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일정관리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283" name="그룹 282"/>
          <p:cNvGrpSpPr/>
          <p:nvPr/>
        </p:nvGrpSpPr>
        <p:grpSpPr>
          <a:xfrm>
            <a:off x="3541028" y="1355497"/>
            <a:ext cx="2106000" cy="404988"/>
            <a:chOff x="514354" y="1156368"/>
            <a:chExt cx="2106000" cy="404988"/>
          </a:xfrm>
        </p:grpSpPr>
        <p:sp>
          <p:nvSpPr>
            <p:cNvPr id="284" name="직사각형 283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5" name="모서리가 둥근 직사각형 284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6" name="모서리가 둥근 직사각형 285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7" name="모서리가 둥근 직사각형 286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8" name="타원 287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9" name="타원 288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90" name="타원 289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291" name="직사각형 290"/>
          <p:cNvSpPr/>
          <p:nvPr/>
        </p:nvSpPr>
        <p:spPr>
          <a:xfrm>
            <a:off x="3575308" y="1818374"/>
            <a:ext cx="2008592" cy="1665183"/>
          </a:xfrm>
          <a:prstGeom prst="rect">
            <a:avLst/>
          </a:prstGeom>
          <a:noFill/>
          <a:ln>
            <a:solidFill>
              <a:srgbClr val="C7E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2" name="TextBox 291"/>
          <p:cNvSpPr txBox="1"/>
          <p:nvPr/>
        </p:nvSpPr>
        <p:spPr>
          <a:xfrm>
            <a:off x="3632870" y="1853129"/>
            <a:ext cx="1723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월     화     수     목     금     </a:t>
            </a:r>
            <a:r>
              <a:rPr lang="ko-KR" altLang="en-US" sz="800" dirty="0" smtClean="0">
                <a:solidFill>
                  <a:srgbClr val="8BBFCF"/>
                </a:solidFill>
                <a:latin typeface="나눔고딕" pitchFamily="50" charset="-127"/>
                <a:ea typeface="나눔고딕" pitchFamily="50" charset="-127"/>
              </a:rPr>
              <a:t>토    </a:t>
            </a:r>
            <a:r>
              <a:rPr lang="ko-KR" altLang="en-US" sz="800" dirty="0" smtClean="0">
                <a:solidFill>
                  <a:srgbClr val="FAC0B0"/>
                </a:solidFill>
                <a:latin typeface="나눔고딕" pitchFamily="50" charset="-127"/>
                <a:ea typeface="나눔고딕" pitchFamily="50" charset="-127"/>
              </a:rPr>
              <a:t> 일</a:t>
            </a:r>
            <a:endParaRPr lang="ko-KR" altLang="en-US" sz="800" dirty="0">
              <a:solidFill>
                <a:srgbClr val="FAC0B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4" name="TextBox 293"/>
          <p:cNvSpPr txBox="1"/>
          <p:nvPr/>
        </p:nvSpPr>
        <p:spPr>
          <a:xfrm>
            <a:off x="4211552" y="1435920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일정관리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5" name="TextBox 294"/>
          <p:cNvSpPr txBox="1"/>
          <p:nvPr/>
        </p:nvSpPr>
        <p:spPr>
          <a:xfrm>
            <a:off x="3638258" y="2055540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6" name="TextBox 295"/>
          <p:cNvSpPr txBox="1"/>
          <p:nvPr/>
        </p:nvSpPr>
        <p:spPr>
          <a:xfrm>
            <a:off x="3908184" y="2055540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7" name="TextBox 296"/>
          <p:cNvSpPr txBox="1"/>
          <p:nvPr/>
        </p:nvSpPr>
        <p:spPr>
          <a:xfrm>
            <a:off x="4178110" y="2055540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8" name="TextBox 297"/>
          <p:cNvSpPr txBox="1"/>
          <p:nvPr/>
        </p:nvSpPr>
        <p:spPr>
          <a:xfrm>
            <a:off x="4448036" y="2055540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9" name="TextBox 298"/>
          <p:cNvSpPr txBox="1"/>
          <p:nvPr/>
        </p:nvSpPr>
        <p:spPr>
          <a:xfrm>
            <a:off x="4717962" y="2055540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0" name="TextBox 299"/>
          <p:cNvSpPr txBox="1"/>
          <p:nvPr/>
        </p:nvSpPr>
        <p:spPr>
          <a:xfrm>
            <a:off x="4987888" y="2055540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1" name="TextBox 300"/>
          <p:cNvSpPr txBox="1"/>
          <p:nvPr/>
        </p:nvSpPr>
        <p:spPr>
          <a:xfrm>
            <a:off x="5257812" y="2055540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2" name="TextBox 301"/>
          <p:cNvSpPr txBox="1"/>
          <p:nvPr/>
        </p:nvSpPr>
        <p:spPr>
          <a:xfrm>
            <a:off x="3630804" y="2325715"/>
            <a:ext cx="2503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3900730" y="2325715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4" name="TextBox 303"/>
          <p:cNvSpPr txBox="1"/>
          <p:nvPr/>
        </p:nvSpPr>
        <p:spPr>
          <a:xfrm>
            <a:off x="4170656" y="2325715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5" name="TextBox 304"/>
          <p:cNvSpPr txBox="1"/>
          <p:nvPr/>
        </p:nvSpPr>
        <p:spPr>
          <a:xfrm>
            <a:off x="4440582" y="232571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6" name="TextBox 305"/>
          <p:cNvSpPr txBox="1"/>
          <p:nvPr/>
        </p:nvSpPr>
        <p:spPr>
          <a:xfrm>
            <a:off x="4710508" y="232571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7" name="TextBox 306"/>
          <p:cNvSpPr txBox="1"/>
          <p:nvPr/>
        </p:nvSpPr>
        <p:spPr>
          <a:xfrm>
            <a:off x="4980434" y="232571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8" name="TextBox 307"/>
          <p:cNvSpPr txBox="1"/>
          <p:nvPr/>
        </p:nvSpPr>
        <p:spPr>
          <a:xfrm>
            <a:off x="5250358" y="232571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9" name="TextBox 308"/>
          <p:cNvSpPr txBox="1"/>
          <p:nvPr/>
        </p:nvSpPr>
        <p:spPr>
          <a:xfrm>
            <a:off x="3630804" y="259589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0" name="TextBox 309"/>
          <p:cNvSpPr txBox="1"/>
          <p:nvPr/>
        </p:nvSpPr>
        <p:spPr>
          <a:xfrm>
            <a:off x="3900730" y="259589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1" name="TextBox 310"/>
          <p:cNvSpPr txBox="1"/>
          <p:nvPr/>
        </p:nvSpPr>
        <p:spPr>
          <a:xfrm>
            <a:off x="4170656" y="259589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2" name="TextBox 311"/>
          <p:cNvSpPr txBox="1"/>
          <p:nvPr/>
        </p:nvSpPr>
        <p:spPr>
          <a:xfrm>
            <a:off x="4440582" y="259589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3" name="TextBox 312"/>
          <p:cNvSpPr txBox="1"/>
          <p:nvPr/>
        </p:nvSpPr>
        <p:spPr>
          <a:xfrm>
            <a:off x="4710508" y="259589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4" name="TextBox 313"/>
          <p:cNvSpPr txBox="1"/>
          <p:nvPr/>
        </p:nvSpPr>
        <p:spPr>
          <a:xfrm>
            <a:off x="4980434" y="259589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5" name="TextBox 314"/>
          <p:cNvSpPr txBox="1"/>
          <p:nvPr/>
        </p:nvSpPr>
        <p:spPr>
          <a:xfrm>
            <a:off x="5250358" y="259589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6" name="TextBox 315"/>
          <p:cNvSpPr txBox="1"/>
          <p:nvPr/>
        </p:nvSpPr>
        <p:spPr>
          <a:xfrm>
            <a:off x="3630804" y="286606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7" name="TextBox 316"/>
          <p:cNvSpPr txBox="1"/>
          <p:nvPr/>
        </p:nvSpPr>
        <p:spPr>
          <a:xfrm>
            <a:off x="3900730" y="2874254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8" name="TextBox 317"/>
          <p:cNvSpPr txBox="1"/>
          <p:nvPr/>
        </p:nvSpPr>
        <p:spPr>
          <a:xfrm>
            <a:off x="4170656" y="286606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9" name="TextBox 318"/>
          <p:cNvSpPr txBox="1"/>
          <p:nvPr/>
        </p:nvSpPr>
        <p:spPr>
          <a:xfrm>
            <a:off x="4440582" y="286606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0" name="TextBox 319"/>
          <p:cNvSpPr txBox="1"/>
          <p:nvPr/>
        </p:nvSpPr>
        <p:spPr>
          <a:xfrm>
            <a:off x="4710508" y="286606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1" name="TextBox 320"/>
          <p:cNvSpPr txBox="1"/>
          <p:nvPr/>
        </p:nvSpPr>
        <p:spPr>
          <a:xfrm>
            <a:off x="4980434" y="286606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2" name="TextBox 321"/>
          <p:cNvSpPr txBox="1"/>
          <p:nvPr/>
        </p:nvSpPr>
        <p:spPr>
          <a:xfrm>
            <a:off x="5250358" y="2866065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3" name="TextBox 322"/>
          <p:cNvSpPr txBox="1"/>
          <p:nvPr/>
        </p:nvSpPr>
        <p:spPr>
          <a:xfrm>
            <a:off x="3630804" y="313624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4" name="TextBox 323"/>
          <p:cNvSpPr txBox="1"/>
          <p:nvPr/>
        </p:nvSpPr>
        <p:spPr>
          <a:xfrm>
            <a:off x="3900730" y="313624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30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5" name="TextBox 324"/>
          <p:cNvSpPr txBox="1"/>
          <p:nvPr/>
        </p:nvSpPr>
        <p:spPr>
          <a:xfrm>
            <a:off x="4170656" y="3136240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6" name="TextBox 325"/>
          <p:cNvSpPr txBox="1"/>
          <p:nvPr/>
        </p:nvSpPr>
        <p:spPr>
          <a:xfrm>
            <a:off x="4440582" y="3136240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7" name="TextBox 326"/>
          <p:cNvSpPr txBox="1"/>
          <p:nvPr/>
        </p:nvSpPr>
        <p:spPr>
          <a:xfrm>
            <a:off x="4710508" y="3136240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8" name="TextBox 327"/>
          <p:cNvSpPr txBox="1"/>
          <p:nvPr/>
        </p:nvSpPr>
        <p:spPr>
          <a:xfrm>
            <a:off x="4980434" y="3136240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9" name="TextBox 328"/>
          <p:cNvSpPr txBox="1"/>
          <p:nvPr/>
        </p:nvSpPr>
        <p:spPr>
          <a:xfrm>
            <a:off x="5250358" y="3136240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0" name="모서리가 둥근 직사각형 329"/>
          <p:cNvSpPr/>
          <p:nvPr/>
        </p:nvSpPr>
        <p:spPr>
          <a:xfrm>
            <a:off x="3614478" y="3535317"/>
            <a:ext cx="1961908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전체보기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1" name="모서리가 둥근 직사각형 330"/>
          <p:cNvSpPr/>
          <p:nvPr/>
        </p:nvSpPr>
        <p:spPr>
          <a:xfrm>
            <a:off x="3613112" y="3817584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김지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333" name="타원 332"/>
          <p:cNvSpPr/>
          <p:nvPr/>
        </p:nvSpPr>
        <p:spPr>
          <a:xfrm>
            <a:off x="4184343" y="2319004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4" name="타원 333"/>
          <p:cNvSpPr/>
          <p:nvPr/>
        </p:nvSpPr>
        <p:spPr>
          <a:xfrm>
            <a:off x="4472910" y="2319004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8" name="모서리가 둥근 직사각형 337"/>
          <p:cNvSpPr/>
          <p:nvPr/>
        </p:nvSpPr>
        <p:spPr>
          <a:xfrm>
            <a:off x="4652666" y="3817584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남윤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339" name="모서리가 둥근 직사각형 338"/>
          <p:cNvSpPr/>
          <p:nvPr/>
        </p:nvSpPr>
        <p:spPr>
          <a:xfrm>
            <a:off x="3616975" y="4098176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람</a:t>
            </a:r>
          </a:p>
        </p:txBody>
      </p:sp>
      <p:sp>
        <p:nvSpPr>
          <p:cNvPr id="340" name="직사각형 339"/>
          <p:cNvSpPr/>
          <p:nvPr/>
        </p:nvSpPr>
        <p:spPr>
          <a:xfrm>
            <a:off x="3694364" y="3824305"/>
            <a:ext cx="758870" cy="235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523028" y="1346200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2" name="직사각형 341"/>
          <p:cNvSpPr/>
          <p:nvPr/>
        </p:nvSpPr>
        <p:spPr>
          <a:xfrm>
            <a:off x="3630804" y="4577347"/>
            <a:ext cx="1901367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청원휴가         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9 - 11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343" name="직선 연결선 342"/>
          <p:cNvCxnSpPr>
            <a:stCxn id="342" idx="2"/>
            <a:endCxn id="342" idx="0"/>
          </p:cNvCxnSpPr>
          <p:nvPr/>
        </p:nvCxnSpPr>
        <p:spPr>
          <a:xfrm flipV="1">
            <a:off x="4581488" y="4577347"/>
            <a:ext cx="0" cy="28803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직사각형 343"/>
          <p:cNvSpPr/>
          <p:nvPr/>
        </p:nvSpPr>
        <p:spPr>
          <a:xfrm>
            <a:off x="3585162" y="4513684"/>
            <a:ext cx="1998738" cy="4230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3943699" y="667063"/>
            <a:ext cx="12566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latin typeface="나눔고딕" pitchFamily="50" charset="-127"/>
                <a:ea typeface="나눔고딕" pitchFamily="50" charset="-127"/>
              </a:rPr>
              <a:t>일정관리 화면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6019740" y="3558996"/>
            <a:ext cx="168026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누르면 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용사 개인의 일정만 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달력에 표시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68" name="직선 연결선 167"/>
          <p:cNvCxnSpPr/>
          <p:nvPr/>
        </p:nvCxnSpPr>
        <p:spPr>
          <a:xfrm>
            <a:off x="2771800" y="4728990"/>
            <a:ext cx="824840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TextBox 168"/>
          <p:cNvSpPr txBox="1"/>
          <p:nvPr/>
        </p:nvSpPr>
        <p:spPr>
          <a:xfrm>
            <a:off x="972910" y="4565947"/>
            <a:ext cx="17988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눌러서 일정변경 가능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0" name="타원 169"/>
          <p:cNvSpPr/>
          <p:nvPr/>
        </p:nvSpPr>
        <p:spPr>
          <a:xfrm>
            <a:off x="3904973" y="2325715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71" name="직선 연결선 170"/>
          <p:cNvCxnSpPr/>
          <p:nvPr/>
        </p:nvCxnSpPr>
        <p:spPr>
          <a:xfrm>
            <a:off x="4439994" y="3936177"/>
            <a:ext cx="1572166" cy="5928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67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98655" y="989069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개인일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정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111648" y="989818"/>
            <a:ext cx="949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일정변경 창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24" name="그룹 123"/>
          <p:cNvGrpSpPr/>
          <p:nvPr/>
        </p:nvGrpSpPr>
        <p:grpSpPr>
          <a:xfrm>
            <a:off x="3546120" y="1358862"/>
            <a:ext cx="2106000" cy="404988"/>
            <a:chOff x="514354" y="1156368"/>
            <a:chExt cx="2106000" cy="404988"/>
          </a:xfrm>
        </p:grpSpPr>
        <p:sp>
          <p:nvSpPr>
            <p:cNvPr id="125" name="직사각형 124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6" name="모서리가 둥근 직사각형 125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7" name="모서리가 둥근 직사각형 126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8" name="모서리가 둥근 직사각형 127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9" name="타원 128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0" name="타원 129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1" name="타원 130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32" name="직사각형 131"/>
          <p:cNvSpPr/>
          <p:nvPr/>
        </p:nvSpPr>
        <p:spPr>
          <a:xfrm>
            <a:off x="3580400" y="1821739"/>
            <a:ext cx="2008592" cy="1665183"/>
          </a:xfrm>
          <a:prstGeom prst="rect">
            <a:avLst/>
          </a:prstGeom>
          <a:noFill/>
          <a:ln>
            <a:solidFill>
              <a:srgbClr val="C7E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3637962" y="1856494"/>
            <a:ext cx="1723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월     화     수     목     금     </a:t>
            </a:r>
            <a:r>
              <a:rPr lang="ko-KR" altLang="en-US" sz="800" dirty="0" smtClean="0">
                <a:solidFill>
                  <a:srgbClr val="8BBFCF"/>
                </a:solidFill>
                <a:latin typeface="나눔고딕" pitchFamily="50" charset="-127"/>
                <a:ea typeface="나눔고딕" pitchFamily="50" charset="-127"/>
              </a:rPr>
              <a:t>토    </a:t>
            </a:r>
            <a:r>
              <a:rPr lang="ko-KR" altLang="en-US" sz="800" dirty="0" smtClean="0">
                <a:solidFill>
                  <a:srgbClr val="FAC0B0"/>
                </a:solidFill>
                <a:latin typeface="나눔고딕" pitchFamily="50" charset="-127"/>
                <a:ea typeface="나눔고딕" pitchFamily="50" charset="-127"/>
              </a:rPr>
              <a:t> 일</a:t>
            </a:r>
            <a:endParaRPr lang="ko-KR" altLang="en-US" sz="800" dirty="0">
              <a:solidFill>
                <a:srgbClr val="FAC0B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528120" y="1348697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4216644" y="1439285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일정관리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9" name="TextBox 228"/>
          <p:cNvSpPr txBox="1"/>
          <p:nvPr/>
        </p:nvSpPr>
        <p:spPr>
          <a:xfrm>
            <a:off x="3643350" y="2058905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2" name="TextBox 231"/>
          <p:cNvSpPr txBox="1"/>
          <p:nvPr/>
        </p:nvSpPr>
        <p:spPr>
          <a:xfrm>
            <a:off x="3913276" y="2058905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4" name="TextBox 233"/>
          <p:cNvSpPr txBox="1"/>
          <p:nvPr/>
        </p:nvSpPr>
        <p:spPr>
          <a:xfrm>
            <a:off x="4183202" y="2058905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5" name="TextBox 234"/>
          <p:cNvSpPr txBox="1"/>
          <p:nvPr/>
        </p:nvSpPr>
        <p:spPr>
          <a:xfrm>
            <a:off x="4453128" y="2058905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6" name="TextBox 235"/>
          <p:cNvSpPr txBox="1"/>
          <p:nvPr/>
        </p:nvSpPr>
        <p:spPr>
          <a:xfrm>
            <a:off x="4723054" y="2058905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4992980" y="2058905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8" name="TextBox 237"/>
          <p:cNvSpPr txBox="1"/>
          <p:nvPr/>
        </p:nvSpPr>
        <p:spPr>
          <a:xfrm>
            <a:off x="5262904" y="2058905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9" name="TextBox 238"/>
          <p:cNvSpPr txBox="1"/>
          <p:nvPr/>
        </p:nvSpPr>
        <p:spPr>
          <a:xfrm>
            <a:off x="3635896" y="2329080"/>
            <a:ext cx="2503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0" name="TextBox 239"/>
          <p:cNvSpPr txBox="1"/>
          <p:nvPr/>
        </p:nvSpPr>
        <p:spPr>
          <a:xfrm>
            <a:off x="3905822" y="2329080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1" name="TextBox 240"/>
          <p:cNvSpPr txBox="1"/>
          <p:nvPr/>
        </p:nvSpPr>
        <p:spPr>
          <a:xfrm>
            <a:off x="4175748" y="2329080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2" name="TextBox 241"/>
          <p:cNvSpPr txBox="1"/>
          <p:nvPr/>
        </p:nvSpPr>
        <p:spPr>
          <a:xfrm>
            <a:off x="4445674" y="232908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3" name="TextBox 242"/>
          <p:cNvSpPr txBox="1"/>
          <p:nvPr/>
        </p:nvSpPr>
        <p:spPr>
          <a:xfrm>
            <a:off x="4715600" y="232908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4" name="TextBox 243"/>
          <p:cNvSpPr txBox="1"/>
          <p:nvPr/>
        </p:nvSpPr>
        <p:spPr>
          <a:xfrm>
            <a:off x="4985526" y="232908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5" name="TextBox 244"/>
          <p:cNvSpPr txBox="1"/>
          <p:nvPr/>
        </p:nvSpPr>
        <p:spPr>
          <a:xfrm>
            <a:off x="5255450" y="232908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6" name="TextBox 245"/>
          <p:cNvSpPr txBox="1"/>
          <p:nvPr/>
        </p:nvSpPr>
        <p:spPr>
          <a:xfrm>
            <a:off x="3635896" y="259925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7" name="TextBox 246"/>
          <p:cNvSpPr txBox="1"/>
          <p:nvPr/>
        </p:nvSpPr>
        <p:spPr>
          <a:xfrm>
            <a:off x="3905822" y="259925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8" name="TextBox 247"/>
          <p:cNvSpPr txBox="1"/>
          <p:nvPr/>
        </p:nvSpPr>
        <p:spPr>
          <a:xfrm>
            <a:off x="4175748" y="259925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9" name="TextBox 248"/>
          <p:cNvSpPr txBox="1"/>
          <p:nvPr/>
        </p:nvSpPr>
        <p:spPr>
          <a:xfrm>
            <a:off x="4445674" y="259925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0" name="TextBox 249"/>
          <p:cNvSpPr txBox="1"/>
          <p:nvPr/>
        </p:nvSpPr>
        <p:spPr>
          <a:xfrm>
            <a:off x="4715600" y="259925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1" name="TextBox 250"/>
          <p:cNvSpPr txBox="1"/>
          <p:nvPr/>
        </p:nvSpPr>
        <p:spPr>
          <a:xfrm>
            <a:off x="4985526" y="259925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2" name="TextBox 251"/>
          <p:cNvSpPr txBox="1"/>
          <p:nvPr/>
        </p:nvSpPr>
        <p:spPr>
          <a:xfrm>
            <a:off x="5255450" y="259925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3" name="TextBox 252"/>
          <p:cNvSpPr txBox="1"/>
          <p:nvPr/>
        </p:nvSpPr>
        <p:spPr>
          <a:xfrm>
            <a:off x="3635896" y="286943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4" name="TextBox 253"/>
          <p:cNvSpPr txBox="1"/>
          <p:nvPr/>
        </p:nvSpPr>
        <p:spPr>
          <a:xfrm>
            <a:off x="3905822" y="2877619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5" name="TextBox 254"/>
          <p:cNvSpPr txBox="1"/>
          <p:nvPr/>
        </p:nvSpPr>
        <p:spPr>
          <a:xfrm>
            <a:off x="4175748" y="286943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6" name="TextBox 255"/>
          <p:cNvSpPr txBox="1"/>
          <p:nvPr/>
        </p:nvSpPr>
        <p:spPr>
          <a:xfrm>
            <a:off x="4445674" y="286943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7" name="TextBox 256"/>
          <p:cNvSpPr txBox="1"/>
          <p:nvPr/>
        </p:nvSpPr>
        <p:spPr>
          <a:xfrm>
            <a:off x="4715600" y="286943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8" name="TextBox 257"/>
          <p:cNvSpPr txBox="1"/>
          <p:nvPr/>
        </p:nvSpPr>
        <p:spPr>
          <a:xfrm>
            <a:off x="4985526" y="286943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9" name="TextBox 258"/>
          <p:cNvSpPr txBox="1"/>
          <p:nvPr/>
        </p:nvSpPr>
        <p:spPr>
          <a:xfrm>
            <a:off x="5255450" y="2869430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0" name="TextBox 259"/>
          <p:cNvSpPr txBox="1"/>
          <p:nvPr/>
        </p:nvSpPr>
        <p:spPr>
          <a:xfrm>
            <a:off x="3635896" y="313960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1" name="TextBox 260"/>
          <p:cNvSpPr txBox="1"/>
          <p:nvPr/>
        </p:nvSpPr>
        <p:spPr>
          <a:xfrm>
            <a:off x="3905822" y="313960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30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2" name="TextBox 261"/>
          <p:cNvSpPr txBox="1"/>
          <p:nvPr/>
        </p:nvSpPr>
        <p:spPr>
          <a:xfrm>
            <a:off x="4175748" y="3139605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3" name="TextBox 262"/>
          <p:cNvSpPr txBox="1"/>
          <p:nvPr/>
        </p:nvSpPr>
        <p:spPr>
          <a:xfrm>
            <a:off x="4445674" y="3139605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4" name="TextBox 263"/>
          <p:cNvSpPr txBox="1"/>
          <p:nvPr/>
        </p:nvSpPr>
        <p:spPr>
          <a:xfrm>
            <a:off x="4715600" y="3139605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5" name="TextBox 264"/>
          <p:cNvSpPr txBox="1"/>
          <p:nvPr/>
        </p:nvSpPr>
        <p:spPr>
          <a:xfrm>
            <a:off x="4985526" y="3139605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6" name="TextBox 265"/>
          <p:cNvSpPr txBox="1"/>
          <p:nvPr/>
        </p:nvSpPr>
        <p:spPr>
          <a:xfrm>
            <a:off x="5255450" y="3139605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7" name="모서리가 둥근 직사각형 266"/>
          <p:cNvSpPr/>
          <p:nvPr/>
        </p:nvSpPr>
        <p:spPr>
          <a:xfrm>
            <a:off x="3619570" y="3538682"/>
            <a:ext cx="1961908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전체보기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8" name="모서리가 둥근 직사각형 267"/>
          <p:cNvSpPr/>
          <p:nvPr/>
        </p:nvSpPr>
        <p:spPr>
          <a:xfrm>
            <a:off x="3618204" y="3820949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김지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2" name="타원 1"/>
          <p:cNvSpPr/>
          <p:nvPr/>
        </p:nvSpPr>
        <p:spPr>
          <a:xfrm>
            <a:off x="3915782" y="2322369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4" name="타원 273"/>
          <p:cNvSpPr/>
          <p:nvPr/>
        </p:nvSpPr>
        <p:spPr>
          <a:xfrm>
            <a:off x="4189435" y="2322369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5" name="타원 274"/>
          <p:cNvSpPr/>
          <p:nvPr/>
        </p:nvSpPr>
        <p:spPr>
          <a:xfrm>
            <a:off x="4478002" y="2322369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9" name="모서리가 둥근 직사각형 278"/>
          <p:cNvSpPr/>
          <p:nvPr/>
        </p:nvSpPr>
        <p:spPr>
          <a:xfrm>
            <a:off x="4657758" y="3820949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남윤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280" name="모서리가 둥근 직사각형 279"/>
          <p:cNvSpPr/>
          <p:nvPr/>
        </p:nvSpPr>
        <p:spPr>
          <a:xfrm>
            <a:off x="3622067" y="4101541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람</a:t>
            </a:r>
          </a:p>
        </p:txBody>
      </p:sp>
      <p:grpSp>
        <p:nvGrpSpPr>
          <p:cNvPr id="283" name="그룹 282"/>
          <p:cNvGrpSpPr/>
          <p:nvPr/>
        </p:nvGrpSpPr>
        <p:grpSpPr>
          <a:xfrm>
            <a:off x="6498448" y="1348990"/>
            <a:ext cx="2106000" cy="404988"/>
            <a:chOff x="514354" y="1156368"/>
            <a:chExt cx="2106000" cy="404988"/>
          </a:xfrm>
        </p:grpSpPr>
        <p:sp>
          <p:nvSpPr>
            <p:cNvPr id="284" name="직사각형 283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5" name="모서리가 둥근 직사각형 284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6" name="모서리가 둥근 직사각형 285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7" name="모서리가 둥근 직사각형 286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8" name="타원 287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89" name="타원 288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90" name="타원 289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291" name="직사각형 290"/>
          <p:cNvSpPr/>
          <p:nvPr/>
        </p:nvSpPr>
        <p:spPr>
          <a:xfrm>
            <a:off x="6532728" y="1811867"/>
            <a:ext cx="2008592" cy="1665183"/>
          </a:xfrm>
          <a:prstGeom prst="rect">
            <a:avLst/>
          </a:prstGeom>
          <a:noFill/>
          <a:ln>
            <a:solidFill>
              <a:srgbClr val="C7E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2" name="TextBox 291"/>
          <p:cNvSpPr txBox="1"/>
          <p:nvPr/>
        </p:nvSpPr>
        <p:spPr>
          <a:xfrm>
            <a:off x="6590290" y="1846622"/>
            <a:ext cx="17235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월     화     수     목     금     </a:t>
            </a:r>
            <a:r>
              <a:rPr lang="ko-KR" altLang="en-US" sz="800" dirty="0" smtClean="0">
                <a:solidFill>
                  <a:srgbClr val="8BBFCF"/>
                </a:solidFill>
                <a:latin typeface="나눔고딕" pitchFamily="50" charset="-127"/>
                <a:ea typeface="나눔고딕" pitchFamily="50" charset="-127"/>
              </a:rPr>
              <a:t>토    </a:t>
            </a:r>
            <a:r>
              <a:rPr lang="ko-KR" altLang="en-US" sz="800" dirty="0" smtClean="0">
                <a:solidFill>
                  <a:srgbClr val="FAC0B0"/>
                </a:solidFill>
                <a:latin typeface="나눔고딕" pitchFamily="50" charset="-127"/>
                <a:ea typeface="나눔고딕" pitchFamily="50" charset="-127"/>
              </a:rPr>
              <a:t> 일</a:t>
            </a:r>
            <a:endParaRPr lang="ko-KR" altLang="en-US" sz="800" dirty="0">
              <a:solidFill>
                <a:srgbClr val="FAC0B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4" name="TextBox 293"/>
          <p:cNvSpPr txBox="1"/>
          <p:nvPr/>
        </p:nvSpPr>
        <p:spPr>
          <a:xfrm>
            <a:off x="7168972" y="1429413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일정관리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5" name="TextBox 294"/>
          <p:cNvSpPr txBox="1"/>
          <p:nvPr/>
        </p:nvSpPr>
        <p:spPr>
          <a:xfrm>
            <a:off x="6595678" y="2049033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6" name="TextBox 295"/>
          <p:cNvSpPr txBox="1"/>
          <p:nvPr/>
        </p:nvSpPr>
        <p:spPr>
          <a:xfrm>
            <a:off x="6865604" y="2049033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7" name="TextBox 296"/>
          <p:cNvSpPr txBox="1"/>
          <p:nvPr/>
        </p:nvSpPr>
        <p:spPr>
          <a:xfrm>
            <a:off x="7135530" y="204903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8" name="TextBox 297"/>
          <p:cNvSpPr txBox="1"/>
          <p:nvPr/>
        </p:nvSpPr>
        <p:spPr>
          <a:xfrm>
            <a:off x="7405456" y="204903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9" name="TextBox 298"/>
          <p:cNvSpPr txBox="1"/>
          <p:nvPr/>
        </p:nvSpPr>
        <p:spPr>
          <a:xfrm>
            <a:off x="7675382" y="204903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0" name="TextBox 299"/>
          <p:cNvSpPr txBox="1"/>
          <p:nvPr/>
        </p:nvSpPr>
        <p:spPr>
          <a:xfrm>
            <a:off x="7945308" y="204903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1" name="TextBox 300"/>
          <p:cNvSpPr txBox="1"/>
          <p:nvPr/>
        </p:nvSpPr>
        <p:spPr>
          <a:xfrm>
            <a:off x="8215232" y="2049033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2" name="TextBox 301"/>
          <p:cNvSpPr txBox="1"/>
          <p:nvPr/>
        </p:nvSpPr>
        <p:spPr>
          <a:xfrm>
            <a:off x="6588224" y="2319208"/>
            <a:ext cx="2503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6858150" y="2319208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4" name="TextBox 303"/>
          <p:cNvSpPr txBox="1"/>
          <p:nvPr/>
        </p:nvSpPr>
        <p:spPr>
          <a:xfrm>
            <a:off x="7128076" y="2319208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5" name="TextBox 304"/>
          <p:cNvSpPr txBox="1"/>
          <p:nvPr/>
        </p:nvSpPr>
        <p:spPr>
          <a:xfrm>
            <a:off x="7398002" y="231920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6" name="TextBox 305"/>
          <p:cNvSpPr txBox="1"/>
          <p:nvPr/>
        </p:nvSpPr>
        <p:spPr>
          <a:xfrm>
            <a:off x="7667928" y="231920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7" name="TextBox 306"/>
          <p:cNvSpPr txBox="1"/>
          <p:nvPr/>
        </p:nvSpPr>
        <p:spPr>
          <a:xfrm>
            <a:off x="7937854" y="231920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8" name="TextBox 307"/>
          <p:cNvSpPr txBox="1"/>
          <p:nvPr/>
        </p:nvSpPr>
        <p:spPr>
          <a:xfrm>
            <a:off x="8207778" y="231920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9" name="TextBox 308"/>
          <p:cNvSpPr txBox="1"/>
          <p:nvPr/>
        </p:nvSpPr>
        <p:spPr>
          <a:xfrm>
            <a:off x="6588224" y="258938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0" name="TextBox 309"/>
          <p:cNvSpPr txBox="1"/>
          <p:nvPr/>
        </p:nvSpPr>
        <p:spPr>
          <a:xfrm>
            <a:off x="6858150" y="258488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1" name="TextBox 310"/>
          <p:cNvSpPr txBox="1"/>
          <p:nvPr/>
        </p:nvSpPr>
        <p:spPr>
          <a:xfrm>
            <a:off x="7128076" y="258488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2" name="TextBox 311"/>
          <p:cNvSpPr txBox="1"/>
          <p:nvPr/>
        </p:nvSpPr>
        <p:spPr>
          <a:xfrm>
            <a:off x="7398002" y="258488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3" name="TextBox 312"/>
          <p:cNvSpPr txBox="1"/>
          <p:nvPr/>
        </p:nvSpPr>
        <p:spPr>
          <a:xfrm>
            <a:off x="7667928" y="258938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4" name="TextBox 313"/>
          <p:cNvSpPr txBox="1"/>
          <p:nvPr/>
        </p:nvSpPr>
        <p:spPr>
          <a:xfrm>
            <a:off x="7937854" y="258938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5" name="TextBox 314"/>
          <p:cNvSpPr txBox="1"/>
          <p:nvPr/>
        </p:nvSpPr>
        <p:spPr>
          <a:xfrm>
            <a:off x="8207778" y="258938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6" name="TextBox 315"/>
          <p:cNvSpPr txBox="1"/>
          <p:nvPr/>
        </p:nvSpPr>
        <p:spPr>
          <a:xfrm>
            <a:off x="6588224" y="285955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7" name="TextBox 316"/>
          <p:cNvSpPr txBox="1"/>
          <p:nvPr/>
        </p:nvSpPr>
        <p:spPr>
          <a:xfrm>
            <a:off x="6858150" y="286774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8" name="TextBox 317"/>
          <p:cNvSpPr txBox="1"/>
          <p:nvPr/>
        </p:nvSpPr>
        <p:spPr>
          <a:xfrm>
            <a:off x="7128076" y="285955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9" name="TextBox 318"/>
          <p:cNvSpPr txBox="1"/>
          <p:nvPr/>
        </p:nvSpPr>
        <p:spPr>
          <a:xfrm>
            <a:off x="7398002" y="285955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0" name="TextBox 319"/>
          <p:cNvSpPr txBox="1"/>
          <p:nvPr/>
        </p:nvSpPr>
        <p:spPr>
          <a:xfrm>
            <a:off x="7667928" y="285955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1" name="TextBox 320"/>
          <p:cNvSpPr txBox="1"/>
          <p:nvPr/>
        </p:nvSpPr>
        <p:spPr>
          <a:xfrm>
            <a:off x="7937854" y="285955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2" name="TextBox 321"/>
          <p:cNvSpPr txBox="1"/>
          <p:nvPr/>
        </p:nvSpPr>
        <p:spPr>
          <a:xfrm>
            <a:off x="8207778" y="2859558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3" name="TextBox 322"/>
          <p:cNvSpPr txBox="1"/>
          <p:nvPr/>
        </p:nvSpPr>
        <p:spPr>
          <a:xfrm>
            <a:off x="6588224" y="312973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4" name="TextBox 323"/>
          <p:cNvSpPr txBox="1"/>
          <p:nvPr/>
        </p:nvSpPr>
        <p:spPr>
          <a:xfrm>
            <a:off x="6858150" y="312973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30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5" name="TextBox 324"/>
          <p:cNvSpPr txBox="1"/>
          <p:nvPr/>
        </p:nvSpPr>
        <p:spPr>
          <a:xfrm>
            <a:off x="7128076" y="3129733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6" name="TextBox 325"/>
          <p:cNvSpPr txBox="1"/>
          <p:nvPr/>
        </p:nvSpPr>
        <p:spPr>
          <a:xfrm>
            <a:off x="7398002" y="3129733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7" name="TextBox 326"/>
          <p:cNvSpPr txBox="1"/>
          <p:nvPr/>
        </p:nvSpPr>
        <p:spPr>
          <a:xfrm>
            <a:off x="7667928" y="312973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8" name="TextBox 327"/>
          <p:cNvSpPr txBox="1"/>
          <p:nvPr/>
        </p:nvSpPr>
        <p:spPr>
          <a:xfrm>
            <a:off x="7937854" y="312973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29" name="TextBox 328"/>
          <p:cNvSpPr txBox="1"/>
          <p:nvPr/>
        </p:nvSpPr>
        <p:spPr>
          <a:xfrm>
            <a:off x="8207778" y="312973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0" name="모서리가 둥근 직사각형 329"/>
          <p:cNvSpPr/>
          <p:nvPr/>
        </p:nvSpPr>
        <p:spPr>
          <a:xfrm>
            <a:off x="6571898" y="3528810"/>
            <a:ext cx="1961908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전체보기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1" name="모서리가 둥근 직사각형 330"/>
          <p:cNvSpPr/>
          <p:nvPr/>
        </p:nvSpPr>
        <p:spPr>
          <a:xfrm>
            <a:off x="6570532" y="3811077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김지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332" name="타원 331"/>
          <p:cNvSpPr/>
          <p:nvPr/>
        </p:nvSpPr>
        <p:spPr>
          <a:xfrm>
            <a:off x="6893417" y="2575677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3" name="타원 332"/>
          <p:cNvSpPr/>
          <p:nvPr/>
        </p:nvSpPr>
        <p:spPr>
          <a:xfrm>
            <a:off x="7164288" y="2575677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4" name="타원 333"/>
          <p:cNvSpPr/>
          <p:nvPr/>
        </p:nvSpPr>
        <p:spPr>
          <a:xfrm>
            <a:off x="7430330" y="2575677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8" name="모서리가 둥근 직사각형 337"/>
          <p:cNvSpPr/>
          <p:nvPr/>
        </p:nvSpPr>
        <p:spPr>
          <a:xfrm>
            <a:off x="7610086" y="3811077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남윤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339" name="모서리가 둥근 직사각형 338"/>
          <p:cNvSpPr/>
          <p:nvPr/>
        </p:nvSpPr>
        <p:spPr>
          <a:xfrm>
            <a:off x="6574395" y="4091669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람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6480448" y="1339693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1" name="TextBox 190"/>
          <p:cNvSpPr txBox="1"/>
          <p:nvPr/>
        </p:nvSpPr>
        <p:spPr>
          <a:xfrm>
            <a:off x="7174398" y="999159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일정목록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92" name="그룹 191"/>
          <p:cNvGrpSpPr/>
          <p:nvPr/>
        </p:nvGrpSpPr>
        <p:grpSpPr>
          <a:xfrm>
            <a:off x="521784" y="1368268"/>
            <a:ext cx="2106000" cy="404988"/>
            <a:chOff x="514354" y="1156368"/>
            <a:chExt cx="2106000" cy="404988"/>
          </a:xfrm>
        </p:grpSpPr>
        <p:sp>
          <p:nvSpPr>
            <p:cNvPr id="193" name="직사각형 192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94" name="모서리가 둥근 직사각형 193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95" name="모서리가 둥근 직사각형 194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96" name="모서리가 둥근 직사각형 195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97" name="타원 196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98" name="타원 197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99" name="타원 198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200" name="직사각형 199"/>
          <p:cNvSpPr/>
          <p:nvPr/>
        </p:nvSpPr>
        <p:spPr>
          <a:xfrm>
            <a:off x="556064" y="1831145"/>
            <a:ext cx="2008592" cy="1665183"/>
          </a:xfrm>
          <a:prstGeom prst="rect">
            <a:avLst/>
          </a:prstGeom>
          <a:noFill/>
          <a:ln>
            <a:solidFill>
              <a:srgbClr val="C7E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1" name="TextBox 200"/>
          <p:cNvSpPr txBox="1"/>
          <p:nvPr/>
        </p:nvSpPr>
        <p:spPr>
          <a:xfrm>
            <a:off x="613626" y="1865900"/>
            <a:ext cx="189667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월     화       수      목      금      </a:t>
            </a:r>
            <a:r>
              <a:rPr lang="ko-KR" altLang="en-US" sz="800" dirty="0" smtClean="0">
                <a:solidFill>
                  <a:srgbClr val="8BBFCF"/>
                </a:solidFill>
                <a:latin typeface="나눔고딕" pitchFamily="50" charset="-127"/>
                <a:ea typeface="나눔고딕" pitchFamily="50" charset="-127"/>
              </a:rPr>
              <a:t>토    </a:t>
            </a:r>
            <a:r>
              <a:rPr lang="ko-KR" altLang="en-US" sz="800" dirty="0" smtClean="0">
                <a:solidFill>
                  <a:srgbClr val="FAC0B0"/>
                </a:solidFill>
                <a:latin typeface="나눔고딕" pitchFamily="50" charset="-127"/>
                <a:ea typeface="나눔고딕" pitchFamily="50" charset="-127"/>
              </a:rPr>
              <a:t>  일</a:t>
            </a:r>
            <a:endParaRPr lang="ko-KR" altLang="en-US" sz="800" dirty="0">
              <a:solidFill>
                <a:srgbClr val="FAC0B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2" name="TextBox 201"/>
          <p:cNvSpPr txBox="1"/>
          <p:nvPr/>
        </p:nvSpPr>
        <p:spPr>
          <a:xfrm>
            <a:off x="1192308" y="1448691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일정관리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3" name="TextBox 202"/>
          <p:cNvSpPr txBox="1"/>
          <p:nvPr/>
        </p:nvSpPr>
        <p:spPr>
          <a:xfrm>
            <a:off x="619014" y="2068311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4" name="TextBox 203"/>
          <p:cNvSpPr txBox="1"/>
          <p:nvPr/>
        </p:nvSpPr>
        <p:spPr>
          <a:xfrm>
            <a:off x="888940" y="2068311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1158866" y="2068311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6" name="TextBox 205"/>
          <p:cNvSpPr txBox="1"/>
          <p:nvPr/>
        </p:nvSpPr>
        <p:spPr>
          <a:xfrm>
            <a:off x="1428792" y="2068311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7" name="TextBox 206"/>
          <p:cNvSpPr txBox="1"/>
          <p:nvPr/>
        </p:nvSpPr>
        <p:spPr>
          <a:xfrm>
            <a:off x="1698718" y="2068311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8" name="TextBox 207"/>
          <p:cNvSpPr txBox="1"/>
          <p:nvPr/>
        </p:nvSpPr>
        <p:spPr>
          <a:xfrm>
            <a:off x="1968644" y="2068311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9" name="TextBox 208"/>
          <p:cNvSpPr txBox="1"/>
          <p:nvPr/>
        </p:nvSpPr>
        <p:spPr>
          <a:xfrm>
            <a:off x="2238568" y="2068311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0" name="TextBox 209"/>
          <p:cNvSpPr txBox="1"/>
          <p:nvPr/>
        </p:nvSpPr>
        <p:spPr>
          <a:xfrm>
            <a:off x="611560" y="2338486"/>
            <a:ext cx="2503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2" name="TextBox 211"/>
          <p:cNvSpPr txBox="1"/>
          <p:nvPr/>
        </p:nvSpPr>
        <p:spPr>
          <a:xfrm>
            <a:off x="881486" y="2338486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1151412" y="2338486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1421338" y="233848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691264" y="233848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1961190" y="233848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7" name="TextBox 216"/>
          <p:cNvSpPr txBox="1"/>
          <p:nvPr/>
        </p:nvSpPr>
        <p:spPr>
          <a:xfrm>
            <a:off x="2231114" y="233848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9" name="TextBox 218"/>
          <p:cNvSpPr txBox="1"/>
          <p:nvPr/>
        </p:nvSpPr>
        <p:spPr>
          <a:xfrm>
            <a:off x="611560" y="2608661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881486" y="2608661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1151412" y="2608661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3" name="TextBox 222"/>
          <p:cNvSpPr txBox="1"/>
          <p:nvPr/>
        </p:nvSpPr>
        <p:spPr>
          <a:xfrm>
            <a:off x="1421338" y="2608661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4" name="TextBox 223"/>
          <p:cNvSpPr txBox="1"/>
          <p:nvPr/>
        </p:nvSpPr>
        <p:spPr>
          <a:xfrm>
            <a:off x="1691264" y="2608661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6" name="TextBox 225"/>
          <p:cNvSpPr txBox="1"/>
          <p:nvPr/>
        </p:nvSpPr>
        <p:spPr>
          <a:xfrm>
            <a:off x="1961190" y="2608661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7" name="TextBox 226"/>
          <p:cNvSpPr txBox="1"/>
          <p:nvPr/>
        </p:nvSpPr>
        <p:spPr>
          <a:xfrm>
            <a:off x="2231114" y="2608661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1" name="TextBox 230"/>
          <p:cNvSpPr txBox="1"/>
          <p:nvPr/>
        </p:nvSpPr>
        <p:spPr>
          <a:xfrm>
            <a:off x="611560" y="287883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3" name="TextBox 232"/>
          <p:cNvSpPr txBox="1"/>
          <p:nvPr/>
        </p:nvSpPr>
        <p:spPr>
          <a:xfrm>
            <a:off x="881486" y="2887025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9" name="TextBox 268"/>
          <p:cNvSpPr txBox="1"/>
          <p:nvPr/>
        </p:nvSpPr>
        <p:spPr>
          <a:xfrm>
            <a:off x="1151412" y="287883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0" name="TextBox 269"/>
          <p:cNvSpPr txBox="1"/>
          <p:nvPr/>
        </p:nvSpPr>
        <p:spPr>
          <a:xfrm>
            <a:off x="1421338" y="287883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1691264" y="287883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961190" y="287883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2231114" y="2878836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3" name="TextBox 292"/>
          <p:cNvSpPr txBox="1"/>
          <p:nvPr/>
        </p:nvSpPr>
        <p:spPr>
          <a:xfrm>
            <a:off x="611560" y="3149011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5" name="TextBox 334"/>
          <p:cNvSpPr txBox="1"/>
          <p:nvPr/>
        </p:nvSpPr>
        <p:spPr>
          <a:xfrm>
            <a:off x="881486" y="3149011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30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6" name="TextBox 335"/>
          <p:cNvSpPr txBox="1"/>
          <p:nvPr/>
        </p:nvSpPr>
        <p:spPr>
          <a:xfrm>
            <a:off x="1151412" y="3149011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37" name="TextBox 336"/>
          <p:cNvSpPr txBox="1"/>
          <p:nvPr/>
        </p:nvSpPr>
        <p:spPr>
          <a:xfrm>
            <a:off x="1421338" y="3149011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2" name="TextBox 341"/>
          <p:cNvSpPr txBox="1"/>
          <p:nvPr/>
        </p:nvSpPr>
        <p:spPr>
          <a:xfrm>
            <a:off x="1691264" y="3149011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3" name="TextBox 342"/>
          <p:cNvSpPr txBox="1"/>
          <p:nvPr/>
        </p:nvSpPr>
        <p:spPr>
          <a:xfrm>
            <a:off x="1961190" y="3149011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4" name="TextBox 343"/>
          <p:cNvSpPr txBox="1"/>
          <p:nvPr/>
        </p:nvSpPr>
        <p:spPr>
          <a:xfrm>
            <a:off x="2231114" y="3149011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5" name="모서리가 둥근 직사각형 344"/>
          <p:cNvSpPr/>
          <p:nvPr/>
        </p:nvSpPr>
        <p:spPr>
          <a:xfrm>
            <a:off x="595234" y="3548088"/>
            <a:ext cx="1961908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latin typeface="나눔고딕" pitchFamily="50" charset="-127"/>
                <a:ea typeface="나눔고딕" pitchFamily="50" charset="-127"/>
              </a:rPr>
              <a:t>전체보기</a:t>
            </a:r>
            <a:endParaRPr lang="ko-KR" altLang="en-US" sz="10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6" name="모서리가 둥근 직사각형 345"/>
          <p:cNvSpPr/>
          <p:nvPr/>
        </p:nvSpPr>
        <p:spPr>
          <a:xfrm>
            <a:off x="593868" y="3830355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김지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347" name="타원 346"/>
          <p:cNvSpPr/>
          <p:nvPr/>
        </p:nvSpPr>
        <p:spPr>
          <a:xfrm>
            <a:off x="891446" y="2331775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8" name="타원 347"/>
          <p:cNvSpPr/>
          <p:nvPr/>
        </p:nvSpPr>
        <p:spPr>
          <a:xfrm>
            <a:off x="1165099" y="2331775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9" name="타원 348"/>
          <p:cNvSpPr/>
          <p:nvPr/>
        </p:nvSpPr>
        <p:spPr>
          <a:xfrm>
            <a:off x="1453666" y="2331775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50" name="모서리가 둥근 직사각형 349"/>
          <p:cNvSpPr/>
          <p:nvPr/>
        </p:nvSpPr>
        <p:spPr>
          <a:xfrm>
            <a:off x="1633422" y="3830355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남윤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351" name="모서리가 둥근 직사각형 350"/>
          <p:cNvSpPr/>
          <p:nvPr/>
        </p:nvSpPr>
        <p:spPr>
          <a:xfrm>
            <a:off x="597731" y="4110947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람</a:t>
            </a:r>
          </a:p>
        </p:txBody>
      </p:sp>
      <p:sp>
        <p:nvSpPr>
          <p:cNvPr id="352" name="직사각형 351"/>
          <p:cNvSpPr/>
          <p:nvPr/>
        </p:nvSpPr>
        <p:spPr>
          <a:xfrm>
            <a:off x="551592" y="4525091"/>
            <a:ext cx="2001078" cy="3962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8" name="직사각형 97"/>
          <p:cNvSpPr/>
          <p:nvPr/>
        </p:nvSpPr>
        <p:spPr>
          <a:xfrm>
            <a:off x="50378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55" name="직사각형 354"/>
          <p:cNvSpPr/>
          <p:nvPr/>
        </p:nvSpPr>
        <p:spPr>
          <a:xfrm>
            <a:off x="605725" y="4579185"/>
            <a:ext cx="1901367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청원휴가         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9 - 11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34" name="직선 연결선 133"/>
          <p:cNvCxnSpPr>
            <a:stCxn id="355" idx="2"/>
            <a:endCxn id="355" idx="0"/>
          </p:cNvCxnSpPr>
          <p:nvPr/>
        </p:nvCxnSpPr>
        <p:spPr>
          <a:xfrm flipV="1">
            <a:off x="1556409" y="4579185"/>
            <a:ext cx="0" cy="28803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직사각형 182"/>
          <p:cNvSpPr/>
          <p:nvPr/>
        </p:nvSpPr>
        <p:spPr>
          <a:xfrm>
            <a:off x="3637962" y="4579185"/>
            <a:ext cx="1901367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청원휴가         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9 - 11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84" name="직선 연결선 183"/>
          <p:cNvCxnSpPr>
            <a:stCxn id="183" idx="2"/>
            <a:endCxn id="183" idx="0"/>
          </p:cNvCxnSpPr>
          <p:nvPr/>
        </p:nvCxnSpPr>
        <p:spPr>
          <a:xfrm flipV="1">
            <a:off x="4588646" y="4579185"/>
            <a:ext cx="0" cy="28803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직사각형 150"/>
          <p:cNvSpPr/>
          <p:nvPr/>
        </p:nvSpPr>
        <p:spPr>
          <a:xfrm>
            <a:off x="3534732" y="1773729"/>
            <a:ext cx="2106000" cy="3156491"/>
          </a:xfrm>
          <a:prstGeom prst="rect">
            <a:avLst/>
          </a:prstGeom>
          <a:solidFill>
            <a:schemeClr val="tx1"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5" name="직사각형 184"/>
          <p:cNvSpPr/>
          <p:nvPr/>
        </p:nvSpPr>
        <p:spPr>
          <a:xfrm>
            <a:off x="3638074" y="2156755"/>
            <a:ext cx="1901367" cy="24959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3637962" y="2648582"/>
            <a:ext cx="189667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월     화       수      목      금      </a:t>
            </a:r>
            <a:r>
              <a:rPr lang="ko-KR" altLang="en-US" sz="800" dirty="0" smtClean="0">
                <a:solidFill>
                  <a:srgbClr val="8BBFCF"/>
                </a:solidFill>
                <a:latin typeface="나눔고딕" pitchFamily="50" charset="-127"/>
                <a:ea typeface="나눔고딕" pitchFamily="50" charset="-127"/>
              </a:rPr>
              <a:t>토     </a:t>
            </a:r>
            <a:r>
              <a:rPr lang="ko-KR" altLang="en-US" sz="800" dirty="0" smtClean="0">
                <a:solidFill>
                  <a:srgbClr val="FAC0B0"/>
                </a:solidFill>
                <a:latin typeface="나눔고딕" pitchFamily="50" charset="-127"/>
                <a:ea typeface="나눔고딕" pitchFamily="50" charset="-127"/>
              </a:rPr>
              <a:t> 일</a:t>
            </a:r>
            <a:endParaRPr lang="ko-KR" altLang="en-US" sz="800" dirty="0">
              <a:solidFill>
                <a:srgbClr val="FAC0B0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7" name="TextBox 186"/>
          <p:cNvSpPr txBox="1"/>
          <p:nvPr/>
        </p:nvSpPr>
        <p:spPr>
          <a:xfrm>
            <a:off x="3643350" y="2850993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3913276" y="2850993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4183202" y="285099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0" name="TextBox 189"/>
          <p:cNvSpPr txBox="1"/>
          <p:nvPr/>
        </p:nvSpPr>
        <p:spPr>
          <a:xfrm>
            <a:off x="4453128" y="285099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1" name="TextBox 210"/>
          <p:cNvSpPr txBox="1"/>
          <p:nvPr/>
        </p:nvSpPr>
        <p:spPr>
          <a:xfrm>
            <a:off x="4723054" y="285099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0" name="TextBox 219"/>
          <p:cNvSpPr txBox="1"/>
          <p:nvPr/>
        </p:nvSpPr>
        <p:spPr>
          <a:xfrm>
            <a:off x="4992980" y="285099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5" name="TextBox 224"/>
          <p:cNvSpPr txBox="1"/>
          <p:nvPr/>
        </p:nvSpPr>
        <p:spPr>
          <a:xfrm>
            <a:off x="5262904" y="2850993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0" name="TextBox 229"/>
          <p:cNvSpPr txBox="1"/>
          <p:nvPr/>
        </p:nvSpPr>
        <p:spPr>
          <a:xfrm>
            <a:off x="3635896" y="3121168"/>
            <a:ext cx="2503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54" name="TextBox 353"/>
          <p:cNvSpPr txBox="1"/>
          <p:nvPr/>
        </p:nvSpPr>
        <p:spPr>
          <a:xfrm>
            <a:off x="3905822" y="3121168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56" name="TextBox 355"/>
          <p:cNvSpPr txBox="1"/>
          <p:nvPr/>
        </p:nvSpPr>
        <p:spPr>
          <a:xfrm>
            <a:off x="4175748" y="3121168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57" name="TextBox 356"/>
          <p:cNvSpPr txBox="1"/>
          <p:nvPr/>
        </p:nvSpPr>
        <p:spPr>
          <a:xfrm>
            <a:off x="4445674" y="312116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58" name="TextBox 357"/>
          <p:cNvSpPr txBox="1"/>
          <p:nvPr/>
        </p:nvSpPr>
        <p:spPr>
          <a:xfrm>
            <a:off x="4715600" y="312116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59" name="TextBox 358"/>
          <p:cNvSpPr txBox="1"/>
          <p:nvPr/>
        </p:nvSpPr>
        <p:spPr>
          <a:xfrm>
            <a:off x="4985526" y="312116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0" name="TextBox 359"/>
          <p:cNvSpPr txBox="1"/>
          <p:nvPr/>
        </p:nvSpPr>
        <p:spPr>
          <a:xfrm>
            <a:off x="5255450" y="312116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1" name="TextBox 360"/>
          <p:cNvSpPr txBox="1"/>
          <p:nvPr/>
        </p:nvSpPr>
        <p:spPr>
          <a:xfrm>
            <a:off x="3635896" y="339134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2" name="TextBox 361"/>
          <p:cNvSpPr txBox="1"/>
          <p:nvPr/>
        </p:nvSpPr>
        <p:spPr>
          <a:xfrm>
            <a:off x="3905822" y="339134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3" name="TextBox 362"/>
          <p:cNvSpPr txBox="1"/>
          <p:nvPr/>
        </p:nvSpPr>
        <p:spPr>
          <a:xfrm>
            <a:off x="4175748" y="339134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4" name="TextBox 363"/>
          <p:cNvSpPr txBox="1"/>
          <p:nvPr/>
        </p:nvSpPr>
        <p:spPr>
          <a:xfrm>
            <a:off x="4445674" y="339134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5" name="TextBox 364"/>
          <p:cNvSpPr txBox="1"/>
          <p:nvPr/>
        </p:nvSpPr>
        <p:spPr>
          <a:xfrm>
            <a:off x="4715600" y="339134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6" name="TextBox 365"/>
          <p:cNvSpPr txBox="1"/>
          <p:nvPr/>
        </p:nvSpPr>
        <p:spPr>
          <a:xfrm>
            <a:off x="4985526" y="339134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7" name="TextBox 366"/>
          <p:cNvSpPr txBox="1"/>
          <p:nvPr/>
        </p:nvSpPr>
        <p:spPr>
          <a:xfrm>
            <a:off x="5255450" y="339134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8" name="TextBox 367"/>
          <p:cNvSpPr txBox="1"/>
          <p:nvPr/>
        </p:nvSpPr>
        <p:spPr>
          <a:xfrm>
            <a:off x="3635896" y="366151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22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69" name="TextBox 368"/>
          <p:cNvSpPr txBox="1"/>
          <p:nvPr/>
        </p:nvSpPr>
        <p:spPr>
          <a:xfrm>
            <a:off x="3905822" y="366970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70" name="TextBox 369"/>
          <p:cNvSpPr txBox="1"/>
          <p:nvPr/>
        </p:nvSpPr>
        <p:spPr>
          <a:xfrm>
            <a:off x="4175748" y="366151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24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71" name="TextBox 370"/>
          <p:cNvSpPr txBox="1"/>
          <p:nvPr/>
        </p:nvSpPr>
        <p:spPr>
          <a:xfrm>
            <a:off x="4445674" y="366151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72" name="TextBox 371"/>
          <p:cNvSpPr txBox="1"/>
          <p:nvPr/>
        </p:nvSpPr>
        <p:spPr>
          <a:xfrm>
            <a:off x="4715600" y="366151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26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73" name="TextBox 372"/>
          <p:cNvSpPr txBox="1"/>
          <p:nvPr/>
        </p:nvSpPr>
        <p:spPr>
          <a:xfrm>
            <a:off x="4985526" y="3661518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74" name="TextBox 373"/>
          <p:cNvSpPr txBox="1"/>
          <p:nvPr/>
        </p:nvSpPr>
        <p:spPr>
          <a:xfrm>
            <a:off x="5255450" y="3661518"/>
            <a:ext cx="31130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75" name="TextBox 374"/>
          <p:cNvSpPr txBox="1"/>
          <p:nvPr/>
        </p:nvSpPr>
        <p:spPr>
          <a:xfrm>
            <a:off x="3635896" y="393169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29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76" name="TextBox 375"/>
          <p:cNvSpPr txBox="1"/>
          <p:nvPr/>
        </p:nvSpPr>
        <p:spPr>
          <a:xfrm>
            <a:off x="3905822" y="393169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30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77" name="TextBox 376"/>
          <p:cNvSpPr txBox="1"/>
          <p:nvPr/>
        </p:nvSpPr>
        <p:spPr>
          <a:xfrm>
            <a:off x="4175748" y="3931693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78" name="TextBox 377"/>
          <p:cNvSpPr txBox="1"/>
          <p:nvPr/>
        </p:nvSpPr>
        <p:spPr>
          <a:xfrm>
            <a:off x="4445674" y="3931693"/>
            <a:ext cx="24558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79" name="TextBox 378"/>
          <p:cNvSpPr txBox="1"/>
          <p:nvPr/>
        </p:nvSpPr>
        <p:spPr>
          <a:xfrm>
            <a:off x="4715600" y="393169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80" name="TextBox 379"/>
          <p:cNvSpPr txBox="1"/>
          <p:nvPr/>
        </p:nvSpPr>
        <p:spPr>
          <a:xfrm>
            <a:off x="4985526" y="393169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81" name="TextBox 380"/>
          <p:cNvSpPr txBox="1"/>
          <p:nvPr/>
        </p:nvSpPr>
        <p:spPr>
          <a:xfrm>
            <a:off x="5255450" y="3931693"/>
            <a:ext cx="24878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5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82" name="타원 381"/>
          <p:cNvSpPr/>
          <p:nvPr/>
        </p:nvSpPr>
        <p:spPr>
          <a:xfrm>
            <a:off x="3915782" y="3114457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83" name="타원 382"/>
          <p:cNvSpPr/>
          <p:nvPr/>
        </p:nvSpPr>
        <p:spPr>
          <a:xfrm>
            <a:off x="4189435" y="3114457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84" name="타원 383"/>
          <p:cNvSpPr/>
          <p:nvPr/>
        </p:nvSpPr>
        <p:spPr>
          <a:xfrm>
            <a:off x="4478002" y="3114457"/>
            <a:ext cx="228866" cy="228866"/>
          </a:xfrm>
          <a:prstGeom prst="ellipse">
            <a:avLst/>
          </a:prstGeom>
          <a:noFill/>
          <a:ln w="9525">
            <a:solidFill>
              <a:srgbClr val="FAC0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8" name="직사각형 217"/>
          <p:cNvSpPr/>
          <p:nvPr/>
        </p:nvSpPr>
        <p:spPr>
          <a:xfrm>
            <a:off x="4200414" y="2346937"/>
            <a:ext cx="837754" cy="18503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일정변경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85" name="직사각형 384"/>
          <p:cNvSpPr/>
          <p:nvPr/>
        </p:nvSpPr>
        <p:spPr>
          <a:xfrm>
            <a:off x="3923928" y="3373489"/>
            <a:ext cx="254819" cy="2698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87" name="직사각형 386"/>
          <p:cNvSpPr/>
          <p:nvPr/>
        </p:nvSpPr>
        <p:spPr>
          <a:xfrm>
            <a:off x="6594079" y="4579185"/>
            <a:ext cx="1901367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청원휴가         </a:t>
            </a:r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고딕" pitchFamily="50" charset="-127"/>
                <a:ea typeface="나눔고딕" pitchFamily="50" charset="-127"/>
              </a:rPr>
              <a:t>16 - 18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388" name="직선 연결선 387"/>
          <p:cNvCxnSpPr>
            <a:stCxn id="387" idx="2"/>
            <a:endCxn id="387" idx="0"/>
          </p:cNvCxnSpPr>
          <p:nvPr/>
        </p:nvCxnSpPr>
        <p:spPr>
          <a:xfrm flipV="1">
            <a:off x="7544763" y="4579185"/>
            <a:ext cx="0" cy="28803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TextBox 276"/>
          <p:cNvSpPr txBox="1"/>
          <p:nvPr/>
        </p:nvSpPr>
        <p:spPr>
          <a:xfrm>
            <a:off x="3944479" y="667063"/>
            <a:ext cx="12550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latin typeface="나눔고딕" pitchFamily="50" charset="-127"/>
                <a:ea typeface="나눔고딕" pitchFamily="50" charset="-127"/>
              </a:rPr>
              <a:t>개인일정 변경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8" name="직사각형 277"/>
          <p:cNvSpPr/>
          <p:nvPr/>
        </p:nvSpPr>
        <p:spPr>
          <a:xfrm>
            <a:off x="4228567" y="3373489"/>
            <a:ext cx="254819" cy="2698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81" name="직사각형 280"/>
          <p:cNvSpPr/>
          <p:nvPr/>
        </p:nvSpPr>
        <p:spPr>
          <a:xfrm>
            <a:off x="4533205" y="3373489"/>
            <a:ext cx="254819" cy="2698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40" name="직사각형 339"/>
          <p:cNvSpPr/>
          <p:nvPr/>
        </p:nvSpPr>
        <p:spPr>
          <a:xfrm>
            <a:off x="680156" y="3817798"/>
            <a:ext cx="758870" cy="235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82" name="직사각형 281"/>
          <p:cNvSpPr/>
          <p:nvPr/>
        </p:nvSpPr>
        <p:spPr>
          <a:xfrm>
            <a:off x="6538648" y="4521429"/>
            <a:ext cx="2002672" cy="39988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89" name="TextBox 388"/>
          <p:cNvSpPr txBox="1"/>
          <p:nvPr/>
        </p:nvSpPr>
        <p:spPr>
          <a:xfrm>
            <a:off x="616457" y="3793604"/>
            <a:ext cx="2836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90" name="TextBox 389"/>
          <p:cNvSpPr txBox="1"/>
          <p:nvPr/>
        </p:nvSpPr>
        <p:spPr>
          <a:xfrm>
            <a:off x="521784" y="4514200"/>
            <a:ext cx="2836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2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91" name="모서리가 둥근 직사각형 390"/>
          <p:cNvSpPr/>
          <p:nvPr/>
        </p:nvSpPr>
        <p:spPr>
          <a:xfrm>
            <a:off x="4141134" y="4296875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확인</a:t>
            </a:r>
            <a:endParaRPr lang="ko-KR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392" name="직선 화살표 연결선 391"/>
          <p:cNvCxnSpPr/>
          <p:nvPr/>
        </p:nvCxnSpPr>
        <p:spPr>
          <a:xfrm>
            <a:off x="2736104" y="2949080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직선 화살표 연결선 392"/>
          <p:cNvCxnSpPr/>
          <p:nvPr/>
        </p:nvCxnSpPr>
        <p:spPr>
          <a:xfrm>
            <a:off x="5724128" y="2943140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4811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직사각형 176"/>
          <p:cNvSpPr/>
          <p:nvPr/>
        </p:nvSpPr>
        <p:spPr>
          <a:xfrm>
            <a:off x="7110516" y="1417340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7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292" y="1433723"/>
            <a:ext cx="641879" cy="915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64839" y="999159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메인 메뉴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899065" y="989818"/>
            <a:ext cx="138211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이력용사목록 화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면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6840541" y="999159"/>
            <a:ext cx="14253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latin typeface="나눔고딕" pitchFamily="50" charset="-127"/>
                <a:ea typeface="나눔고딕" pitchFamily="50" charset="-127"/>
              </a:rPr>
              <a:t>용사이력확인 화면 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3" name="타원 62"/>
          <p:cNvSpPr/>
          <p:nvPr/>
        </p:nvSpPr>
        <p:spPr>
          <a:xfrm>
            <a:off x="719584" y="4585692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4" name="타원 63"/>
          <p:cNvSpPr/>
          <p:nvPr/>
        </p:nvSpPr>
        <p:spPr>
          <a:xfrm>
            <a:off x="1691680" y="4585692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12784" y="4729708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2" name="타원 71"/>
          <p:cNvSpPr/>
          <p:nvPr/>
        </p:nvSpPr>
        <p:spPr>
          <a:xfrm>
            <a:off x="1691680" y="2035499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3" name="타원 72"/>
          <p:cNvSpPr/>
          <p:nvPr/>
        </p:nvSpPr>
        <p:spPr>
          <a:xfrm>
            <a:off x="1691680" y="2971603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1691680" y="3907707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6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75" name="그룹 74"/>
          <p:cNvGrpSpPr/>
          <p:nvPr/>
        </p:nvGrpSpPr>
        <p:grpSpPr>
          <a:xfrm>
            <a:off x="521784" y="1372392"/>
            <a:ext cx="2106000" cy="404988"/>
            <a:chOff x="514354" y="1156368"/>
            <a:chExt cx="2106000" cy="404988"/>
          </a:xfrm>
        </p:grpSpPr>
        <p:sp>
          <p:nvSpPr>
            <p:cNvPr id="76" name="직사각형 75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1" name="모서리가 둥근 직사각형 80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6" name="모서리가 둥근 직사각형 85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0" name="모서리가 둥근 직사각형 89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1" name="타원 90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2" name="타원 91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3" name="타원 92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526273" y="1777380"/>
            <a:ext cx="1545417" cy="3168352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2071690" y="1777380"/>
            <a:ext cx="556093" cy="3150964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6" name="직사각형 95"/>
          <p:cNvSpPr/>
          <p:nvPr/>
        </p:nvSpPr>
        <p:spPr>
          <a:xfrm>
            <a:off x="503784" y="1785764"/>
            <a:ext cx="1567907" cy="504056"/>
          </a:xfrm>
          <a:prstGeom prst="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1331640" y="1826562"/>
            <a:ext cx="720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중위 </a:t>
            </a:r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이한음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539552" y="2035499"/>
            <a:ext cx="9497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18-13608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539552" y="1827517"/>
            <a:ext cx="9497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본부중대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장</a:t>
            </a:r>
          </a:p>
        </p:txBody>
      </p:sp>
      <p:cxnSp>
        <p:nvCxnSpPr>
          <p:cNvPr id="108" name="직선 연결선 107"/>
          <p:cNvCxnSpPr/>
          <p:nvPr/>
        </p:nvCxnSpPr>
        <p:spPr>
          <a:xfrm flipV="1">
            <a:off x="539552" y="2044900"/>
            <a:ext cx="720080" cy="2"/>
          </a:xfrm>
          <a:prstGeom prst="line">
            <a:avLst/>
          </a:prstGeom>
          <a:ln>
            <a:solidFill>
              <a:srgbClr val="C7E7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모서리가 둥근 직사각형 108"/>
          <p:cNvSpPr/>
          <p:nvPr/>
        </p:nvSpPr>
        <p:spPr>
          <a:xfrm>
            <a:off x="1367644" y="2065412"/>
            <a:ext cx="648072" cy="185531"/>
          </a:xfrm>
          <a:prstGeom prst="roundRect">
            <a:avLst/>
          </a:prstGeom>
          <a:solidFill>
            <a:srgbClr val="C7E7EB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>
                <a:latin typeface="나눔고딕" pitchFamily="50" charset="-127"/>
                <a:ea typeface="나눔고딕" pitchFamily="50" charset="-127"/>
              </a:rPr>
              <a:t>Logout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955581" y="2425452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체력관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955581" y="2824254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정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955581" y="3223056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력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5581" y="3621858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식수관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955581" y="4020661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평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가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18" name="직선 연결선 117"/>
          <p:cNvCxnSpPr/>
          <p:nvPr/>
        </p:nvCxnSpPr>
        <p:spPr>
          <a:xfrm flipV="1">
            <a:off x="773578" y="2755579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/>
          <p:cNvCxnSpPr/>
          <p:nvPr/>
        </p:nvCxnSpPr>
        <p:spPr>
          <a:xfrm flipV="1">
            <a:off x="773578" y="3151610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/>
          <p:cNvCxnSpPr/>
          <p:nvPr/>
        </p:nvCxnSpPr>
        <p:spPr>
          <a:xfrm flipV="1">
            <a:off x="773578" y="3577580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/>
          <p:nvPr/>
        </p:nvCxnSpPr>
        <p:spPr>
          <a:xfrm flipV="1">
            <a:off x="773578" y="4012276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직사각형 122"/>
          <p:cNvSpPr/>
          <p:nvPr/>
        </p:nvSpPr>
        <p:spPr>
          <a:xfrm>
            <a:off x="932810" y="3166085"/>
            <a:ext cx="758870" cy="4049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24" name="그룹 123"/>
          <p:cNvGrpSpPr/>
          <p:nvPr/>
        </p:nvGrpSpPr>
        <p:grpSpPr>
          <a:xfrm>
            <a:off x="3546120" y="1358862"/>
            <a:ext cx="2106000" cy="404988"/>
            <a:chOff x="514354" y="1156368"/>
            <a:chExt cx="2106000" cy="404988"/>
          </a:xfrm>
        </p:grpSpPr>
        <p:sp>
          <p:nvSpPr>
            <p:cNvPr id="125" name="직사각형 124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6" name="모서리가 둥근 직사각형 125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7" name="모서리가 둥근 직사각형 126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8" name="모서리가 둥근 직사각형 127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9" name="타원 128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0" name="타원 129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1" name="타원 130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32" name="직사각형 131"/>
          <p:cNvSpPr/>
          <p:nvPr/>
        </p:nvSpPr>
        <p:spPr>
          <a:xfrm>
            <a:off x="3546120" y="1770873"/>
            <a:ext cx="2106000" cy="931578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3" name="직사각형 132"/>
          <p:cNvSpPr/>
          <p:nvPr/>
        </p:nvSpPr>
        <p:spPr>
          <a:xfrm>
            <a:off x="3546120" y="1770873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787256"/>
            <a:ext cx="641879" cy="915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34" name="직선 연결선 133"/>
          <p:cNvCxnSpPr/>
          <p:nvPr/>
        </p:nvCxnSpPr>
        <p:spPr>
          <a:xfrm>
            <a:off x="5004048" y="1951146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연결선 134"/>
          <p:cNvCxnSpPr/>
          <p:nvPr/>
        </p:nvCxnSpPr>
        <p:spPr>
          <a:xfrm>
            <a:off x="5004048" y="2144059"/>
            <a:ext cx="576064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연결선 135"/>
          <p:cNvCxnSpPr/>
          <p:nvPr/>
        </p:nvCxnSpPr>
        <p:spPr>
          <a:xfrm>
            <a:off x="5004048" y="2339827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/>
          <p:cNvCxnSpPr/>
          <p:nvPr/>
        </p:nvCxnSpPr>
        <p:spPr>
          <a:xfrm flipV="1">
            <a:off x="5012928" y="2536584"/>
            <a:ext cx="576064" cy="99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/>
          <p:cNvSpPr txBox="1"/>
          <p:nvPr/>
        </p:nvSpPr>
        <p:spPr>
          <a:xfrm>
            <a:off x="4541924" y="1751401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4541924" y="193643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4450552" y="2121467"/>
            <a:ext cx="5693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smtClean="0">
                <a:latin typeface="나눔고딕" pitchFamily="50" charset="-127"/>
                <a:ea typeface="나눔고딕" pitchFamily="50" charset="-127"/>
              </a:rPr>
              <a:t>체력등</a:t>
            </a:r>
            <a:r>
              <a:rPr lang="ko-KR" altLang="en-US" sz="800">
                <a:latin typeface="나눔고딕" pitchFamily="50" charset="-127"/>
                <a:ea typeface="나눔고딕" pitchFamily="50" charset="-127"/>
              </a:rPr>
              <a:t>급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4548336" y="2306500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smtClean="0">
                <a:latin typeface="나눔고딕" pitchFamily="50" charset="-127"/>
                <a:ea typeface="나눔고딕" pitchFamily="50" charset="-127"/>
              </a:rPr>
              <a:t>포</a:t>
            </a:r>
            <a:r>
              <a:rPr lang="ko-KR" altLang="en-US" sz="800">
                <a:latin typeface="나눔고딕" pitchFamily="50" charset="-127"/>
                <a:ea typeface="나눔고딕" pitchFamily="50" charset="-127"/>
              </a:rPr>
              <a:t>상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4538718" y="2491533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징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계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5086476" y="1751401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이한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5132963" y="193643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중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위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5157345" y="2121467"/>
            <a:ext cx="3433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급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5205435" y="2306500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5188604" y="2491533"/>
            <a:ext cx="28084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>
                <a:latin typeface="나눔고딕" pitchFamily="50" charset="-127"/>
                <a:ea typeface="나눔고딕" pitchFamily="50" charset="-127"/>
              </a:rPr>
              <a:t>무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1" name="직사각형 150"/>
          <p:cNvSpPr/>
          <p:nvPr/>
        </p:nvSpPr>
        <p:spPr>
          <a:xfrm>
            <a:off x="3546120" y="2726449"/>
            <a:ext cx="2106000" cy="931578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7" name="직사각형 166"/>
          <p:cNvSpPr/>
          <p:nvPr/>
        </p:nvSpPr>
        <p:spPr>
          <a:xfrm>
            <a:off x="3552098" y="2726449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5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2742833"/>
            <a:ext cx="641879" cy="879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53" name="직선 연결선 152"/>
          <p:cNvCxnSpPr/>
          <p:nvPr/>
        </p:nvCxnSpPr>
        <p:spPr>
          <a:xfrm>
            <a:off x="5004048" y="2906722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직선 연결선 153"/>
          <p:cNvCxnSpPr/>
          <p:nvPr/>
        </p:nvCxnSpPr>
        <p:spPr>
          <a:xfrm>
            <a:off x="5004048" y="3099635"/>
            <a:ext cx="576064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연결선 154"/>
          <p:cNvCxnSpPr/>
          <p:nvPr/>
        </p:nvCxnSpPr>
        <p:spPr>
          <a:xfrm>
            <a:off x="5004048" y="3295403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직선 연결선 155"/>
          <p:cNvCxnSpPr/>
          <p:nvPr/>
        </p:nvCxnSpPr>
        <p:spPr>
          <a:xfrm flipV="1">
            <a:off x="5012928" y="3492160"/>
            <a:ext cx="576064" cy="99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/>
          <p:cNvSpPr txBox="1"/>
          <p:nvPr/>
        </p:nvSpPr>
        <p:spPr>
          <a:xfrm>
            <a:off x="5086476" y="2706977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김에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건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5132963" y="2892010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상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병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5121341" y="3077043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특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165" name="TextBox 164"/>
          <p:cNvSpPr txBox="1"/>
          <p:nvPr/>
        </p:nvSpPr>
        <p:spPr>
          <a:xfrm>
            <a:off x="5186262" y="3262076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3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5186262" y="3447109"/>
            <a:ext cx="2471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528120" y="1348697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68" name="그룹 167"/>
          <p:cNvGrpSpPr/>
          <p:nvPr/>
        </p:nvGrpSpPr>
        <p:grpSpPr>
          <a:xfrm>
            <a:off x="6480447" y="1353625"/>
            <a:ext cx="2106000" cy="404988"/>
            <a:chOff x="514354" y="1156368"/>
            <a:chExt cx="2106000" cy="404988"/>
          </a:xfrm>
        </p:grpSpPr>
        <p:sp>
          <p:nvSpPr>
            <p:cNvPr id="169" name="직사각형 168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0" name="모서리가 둥근 직사각형 169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1" name="모서리가 둥근 직사각형 170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2" name="모서리가 둥근 직사각형 171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3" name="타원 172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4" name="타원 173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5" name="타원 174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83" name="TextBox 182"/>
          <p:cNvSpPr txBox="1"/>
          <p:nvPr/>
        </p:nvSpPr>
        <p:spPr>
          <a:xfrm>
            <a:off x="7380312" y="252056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184" name="TextBox 183"/>
          <p:cNvSpPr txBox="1"/>
          <p:nvPr/>
        </p:nvSpPr>
        <p:spPr>
          <a:xfrm>
            <a:off x="6588224" y="252056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187" name="TextBox 186"/>
          <p:cNvSpPr txBox="1"/>
          <p:nvPr/>
        </p:nvSpPr>
        <p:spPr>
          <a:xfrm>
            <a:off x="6617860" y="2929508"/>
            <a:ext cx="5693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상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훈</a:t>
            </a:r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이력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471448" y="1339693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0" name="직사각형 209"/>
          <p:cNvSpPr/>
          <p:nvPr/>
        </p:nvSpPr>
        <p:spPr>
          <a:xfrm>
            <a:off x="3479915" y="1711242"/>
            <a:ext cx="970637" cy="103783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9" name="직사각형 218"/>
          <p:cNvSpPr/>
          <p:nvPr/>
        </p:nvSpPr>
        <p:spPr>
          <a:xfrm>
            <a:off x="6707479" y="3130775"/>
            <a:ext cx="1670374" cy="38834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4283968" y="1439285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이력관</a:t>
            </a:r>
            <a:r>
              <a:rPr lang="ko-KR" altLang="en-US" sz="120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0" name="TextBox 229"/>
          <p:cNvSpPr txBox="1"/>
          <p:nvPr/>
        </p:nvSpPr>
        <p:spPr>
          <a:xfrm>
            <a:off x="1145347" y="1443755"/>
            <a:ext cx="844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rPr>
              <a:t>Makeus</a:t>
            </a:r>
            <a:endParaRPr lang="ko-KR" altLang="en-US" sz="1200" dirty="0">
              <a:solidFill>
                <a:schemeClr val="bg1"/>
              </a:solidFill>
              <a:latin typeface="Arkhip" pitchFamily="50" charset="-52"/>
              <a:ea typeface="나눔고딕" pitchFamily="50" charset="-127"/>
            </a:endParaRPr>
          </a:p>
        </p:txBody>
      </p:sp>
      <p:sp>
        <p:nvSpPr>
          <p:cNvPr id="231" name="TextBox 230"/>
          <p:cNvSpPr txBox="1"/>
          <p:nvPr/>
        </p:nvSpPr>
        <p:spPr>
          <a:xfrm>
            <a:off x="7140357" y="1439285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이력관</a:t>
            </a:r>
            <a:r>
              <a:rPr lang="ko-KR" altLang="en-US" sz="120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2" name="직사각형 211"/>
          <p:cNvSpPr/>
          <p:nvPr/>
        </p:nvSpPr>
        <p:spPr>
          <a:xfrm>
            <a:off x="50535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7" name="TextBox 226"/>
          <p:cNvSpPr txBox="1"/>
          <p:nvPr/>
        </p:nvSpPr>
        <p:spPr>
          <a:xfrm>
            <a:off x="4124801" y="667063"/>
            <a:ext cx="879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이력관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229" name="TextBox 228"/>
          <p:cNvSpPr txBox="1"/>
          <p:nvPr/>
        </p:nvSpPr>
        <p:spPr>
          <a:xfrm>
            <a:off x="4538718" y="271348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232" name="TextBox 231"/>
          <p:cNvSpPr txBox="1"/>
          <p:nvPr/>
        </p:nvSpPr>
        <p:spPr>
          <a:xfrm>
            <a:off x="4538718" y="2898517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233" name="TextBox 232"/>
          <p:cNvSpPr txBox="1"/>
          <p:nvPr/>
        </p:nvSpPr>
        <p:spPr>
          <a:xfrm>
            <a:off x="4447346" y="3083550"/>
            <a:ext cx="5693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smtClean="0">
                <a:latin typeface="나눔고딕" pitchFamily="50" charset="-127"/>
                <a:ea typeface="나눔고딕" pitchFamily="50" charset="-127"/>
              </a:rPr>
              <a:t>체력등</a:t>
            </a:r>
            <a:r>
              <a:rPr lang="ko-KR" altLang="en-US" sz="800">
                <a:latin typeface="나눔고딕" pitchFamily="50" charset="-127"/>
                <a:ea typeface="나눔고딕" pitchFamily="50" charset="-127"/>
              </a:rPr>
              <a:t>급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4" name="TextBox 233"/>
          <p:cNvSpPr txBox="1"/>
          <p:nvPr/>
        </p:nvSpPr>
        <p:spPr>
          <a:xfrm>
            <a:off x="4545130" y="3268583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smtClean="0">
                <a:latin typeface="나눔고딕" pitchFamily="50" charset="-127"/>
                <a:ea typeface="나눔고딕" pitchFamily="50" charset="-127"/>
              </a:rPr>
              <a:t>포</a:t>
            </a:r>
            <a:r>
              <a:rPr lang="ko-KR" altLang="en-US" sz="800">
                <a:latin typeface="나눔고딕" pitchFamily="50" charset="-127"/>
                <a:ea typeface="나눔고딕" pitchFamily="50" charset="-127"/>
              </a:rPr>
              <a:t>상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5" name="TextBox 234"/>
          <p:cNvSpPr txBox="1"/>
          <p:nvPr/>
        </p:nvSpPr>
        <p:spPr>
          <a:xfrm>
            <a:off x="4535512" y="3453616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징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계</a:t>
            </a:r>
          </a:p>
        </p:txBody>
      </p:sp>
      <p:sp>
        <p:nvSpPr>
          <p:cNvPr id="236" name="모서리가 둥근 직사각형 235"/>
          <p:cNvSpPr/>
          <p:nvPr/>
        </p:nvSpPr>
        <p:spPr>
          <a:xfrm>
            <a:off x="8530532" y="2108112"/>
            <a:ext cx="45719" cy="179074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6628431" y="3794184"/>
            <a:ext cx="5693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징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이력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9" name="직사각형 238"/>
          <p:cNvSpPr/>
          <p:nvPr/>
        </p:nvSpPr>
        <p:spPr>
          <a:xfrm>
            <a:off x="6922819" y="2504466"/>
            <a:ext cx="360040" cy="2385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7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상병</a:t>
            </a:r>
            <a:endParaRPr lang="ko-KR" altLang="en-US" sz="7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0" name="직사각형 239"/>
          <p:cNvSpPr/>
          <p:nvPr/>
        </p:nvSpPr>
        <p:spPr>
          <a:xfrm>
            <a:off x="7757337" y="2497460"/>
            <a:ext cx="656515" cy="2385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700" dirty="0" err="1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이한</a:t>
            </a:r>
            <a:r>
              <a:rPr lang="ko-KR" altLang="en-US" sz="700" dirty="0" err="1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음</a:t>
            </a:r>
            <a:endParaRPr lang="ko-KR" altLang="en-US" sz="7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41" name="직선 연결선 240"/>
          <p:cNvCxnSpPr/>
          <p:nvPr/>
        </p:nvCxnSpPr>
        <p:spPr>
          <a:xfrm>
            <a:off x="6719859" y="3334084"/>
            <a:ext cx="16456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직선 연결선 241"/>
          <p:cNvCxnSpPr/>
          <p:nvPr/>
        </p:nvCxnSpPr>
        <p:spPr>
          <a:xfrm>
            <a:off x="6718050" y="3519117"/>
            <a:ext cx="16456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4" name="TextBox 243"/>
          <p:cNvSpPr txBox="1"/>
          <p:nvPr/>
        </p:nvSpPr>
        <p:spPr>
          <a:xfrm>
            <a:off x="6707479" y="3123127"/>
            <a:ext cx="161614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18.10.5        </a:t>
            </a: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진지공사 유공 포상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46" name="직선 연결선 245"/>
          <p:cNvCxnSpPr/>
          <p:nvPr/>
        </p:nvCxnSpPr>
        <p:spPr>
          <a:xfrm>
            <a:off x="7236296" y="3126925"/>
            <a:ext cx="0" cy="39869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TextBox 246"/>
          <p:cNvSpPr txBox="1"/>
          <p:nvPr/>
        </p:nvSpPr>
        <p:spPr>
          <a:xfrm>
            <a:off x="6700268" y="3308895"/>
            <a:ext cx="151996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19.2.15        </a:t>
            </a:r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혹한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기</a:t>
            </a: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 유공 포상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0" name="직사각형 249"/>
          <p:cNvSpPr/>
          <p:nvPr/>
        </p:nvSpPr>
        <p:spPr>
          <a:xfrm>
            <a:off x="6718050" y="3974819"/>
            <a:ext cx="1670374" cy="2033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무</a:t>
            </a:r>
          </a:p>
        </p:txBody>
      </p:sp>
      <p:cxnSp>
        <p:nvCxnSpPr>
          <p:cNvPr id="251" name="직선 연결선 250"/>
          <p:cNvCxnSpPr/>
          <p:nvPr/>
        </p:nvCxnSpPr>
        <p:spPr>
          <a:xfrm>
            <a:off x="6730430" y="4178128"/>
            <a:ext cx="16456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직선 연결선 253"/>
          <p:cNvCxnSpPr/>
          <p:nvPr/>
        </p:nvCxnSpPr>
        <p:spPr>
          <a:xfrm>
            <a:off x="7246867" y="3970969"/>
            <a:ext cx="0" cy="20715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8" name="TextBox 257"/>
          <p:cNvSpPr txBox="1"/>
          <p:nvPr/>
        </p:nvSpPr>
        <p:spPr>
          <a:xfrm>
            <a:off x="6628431" y="4489780"/>
            <a:ext cx="5693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의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무</a:t>
            </a:r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이력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9" name="직사각형 258"/>
          <p:cNvSpPr/>
          <p:nvPr/>
        </p:nvSpPr>
        <p:spPr>
          <a:xfrm>
            <a:off x="6718050" y="4670415"/>
            <a:ext cx="1670374" cy="20330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무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60" name="직선 연결선 259"/>
          <p:cNvCxnSpPr/>
          <p:nvPr/>
        </p:nvCxnSpPr>
        <p:spPr>
          <a:xfrm>
            <a:off x="6730430" y="4873724"/>
            <a:ext cx="16456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직선 연결선 260"/>
          <p:cNvCxnSpPr/>
          <p:nvPr/>
        </p:nvCxnSpPr>
        <p:spPr>
          <a:xfrm>
            <a:off x="7246867" y="4666565"/>
            <a:ext cx="0" cy="20715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2" name="Picture 2"/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151" b="92742" l="4865" r="956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563726"/>
            <a:ext cx="324024" cy="32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63" name="Picture 2"/>
          <p:cNvPicPr>
            <a:picLocks noChangeAspect="1" noChangeArrowheads="1"/>
          </p:cNvPicPr>
          <p:nvPr/>
        </p:nvPicPr>
        <p:blipFill rotWithShape="1">
          <a:blip r:embed="rId7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"/>
          <a:stretch/>
        </p:blipFill>
        <p:spPr bwMode="auto">
          <a:xfrm>
            <a:off x="1503167" y="4578227"/>
            <a:ext cx="296513" cy="296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64" name="직선 화살표 연결선 263"/>
          <p:cNvCxnSpPr/>
          <p:nvPr/>
        </p:nvCxnSpPr>
        <p:spPr>
          <a:xfrm>
            <a:off x="2736104" y="2949080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직선 화살표 연결선 264"/>
          <p:cNvCxnSpPr/>
          <p:nvPr/>
        </p:nvCxnSpPr>
        <p:spPr>
          <a:xfrm>
            <a:off x="5724128" y="2943140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884719" y="996325"/>
            <a:ext cx="14253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latin typeface="나눔고딕" pitchFamily="50" charset="-127"/>
                <a:ea typeface="나눔고딕" pitchFamily="50" charset="-127"/>
              </a:rPr>
              <a:t>용사식수관리 화면 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027540" y="1005666"/>
            <a:ext cx="12378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결식사유확인 창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24" name="그룹 123"/>
          <p:cNvGrpSpPr/>
          <p:nvPr/>
        </p:nvGrpSpPr>
        <p:grpSpPr>
          <a:xfrm>
            <a:off x="3546120" y="1365369"/>
            <a:ext cx="2106000" cy="404988"/>
            <a:chOff x="514354" y="1156368"/>
            <a:chExt cx="2106000" cy="404988"/>
          </a:xfrm>
        </p:grpSpPr>
        <p:sp>
          <p:nvSpPr>
            <p:cNvPr id="125" name="직사각형 124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6" name="모서리가 둥근 직사각형 125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7" name="모서리가 둥근 직사각형 126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8" name="모서리가 둥근 직사각형 127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9" name="타원 128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0" name="타원 129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1" name="타원 130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9" name="직사각형 18"/>
          <p:cNvSpPr/>
          <p:nvPr/>
        </p:nvSpPr>
        <p:spPr>
          <a:xfrm>
            <a:off x="3528120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68" name="그룹 167"/>
          <p:cNvGrpSpPr/>
          <p:nvPr/>
        </p:nvGrpSpPr>
        <p:grpSpPr>
          <a:xfrm>
            <a:off x="6480447" y="1360132"/>
            <a:ext cx="2106000" cy="404988"/>
            <a:chOff x="514354" y="1156368"/>
            <a:chExt cx="2106000" cy="404988"/>
          </a:xfrm>
        </p:grpSpPr>
        <p:sp>
          <p:nvSpPr>
            <p:cNvPr id="169" name="직사각형 168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0" name="모서리가 둥근 직사각형 169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1" name="모서리가 둥근 직사각형 170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2" name="모서리가 둥근 직사각형 171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3" name="타원 172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4" name="타원 173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5" name="타원 174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21" name="직사각형 20"/>
          <p:cNvSpPr/>
          <p:nvPr/>
        </p:nvSpPr>
        <p:spPr>
          <a:xfrm>
            <a:off x="6471448" y="1346200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4213289" y="1438768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식수관리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1" name="TextBox 230"/>
          <p:cNvSpPr txBox="1"/>
          <p:nvPr/>
        </p:nvSpPr>
        <p:spPr>
          <a:xfrm>
            <a:off x="7224015" y="1438769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식수관</a:t>
            </a:r>
            <a:r>
              <a:rPr lang="ko-KR" altLang="en-US" sz="120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7" name="TextBox 226"/>
          <p:cNvSpPr txBox="1"/>
          <p:nvPr/>
        </p:nvSpPr>
        <p:spPr>
          <a:xfrm>
            <a:off x="4124801" y="667063"/>
            <a:ext cx="879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식수관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234" name="직사각형 233"/>
          <p:cNvSpPr/>
          <p:nvPr/>
        </p:nvSpPr>
        <p:spPr>
          <a:xfrm>
            <a:off x="3659649" y="3143127"/>
            <a:ext cx="507375" cy="5064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25</a:t>
            </a:r>
            <a:endParaRPr lang="ko-KR" altLang="en-US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6" name="직사각형 235"/>
          <p:cNvSpPr/>
          <p:nvPr/>
        </p:nvSpPr>
        <p:spPr>
          <a:xfrm>
            <a:off x="4343727" y="3143127"/>
            <a:ext cx="507375" cy="5064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30</a:t>
            </a:r>
            <a:endParaRPr lang="ko-KR" altLang="en-US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7" name="직사각형 236"/>
          <p:cNvSpPr/>
          <p:nvPr/>
        </p:nvSpPr>
        <p:spPr>
          <a:xfrm>
            <a:off x="5027804" y="3143127"/>
            <a:ext cx="507375" cy="5064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27</a:t>
            </a:r>
            <a:endParaRPr lang="ko-KR" altLang="en-US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9" name="TextBox 238"/>
          <p:cNvSpPr txBox="1"/>
          <p:nvPr/>
        </p:nvSpPr>
        <p:spPr>
          <a:xfrm>
            <a:off x="3651732" y="2779444"/>
            <a:ext cx="5274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아침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0" name="TextBox 239"/>
          <p:cNvSpPr txBox="1"/>
          <p:nvPr/>
        </p:nvSpPr>
        <p:spPr>
          <a:xfrm>
            <a:off x="4327890" y="2779444"/>
            <a:ext cx="5274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점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심</a:t>
            </a:r>
          </a:p>
        </p:txBody>
      </p:sp>
      <p:sp>
        <p:nvSpPr>
          <p:cNvPr id="241" name="TextBox 240"/>
          <p:cNvSpPr txBox="1"/>
          <p:nvPr/>
        </p:nvSpPr>
        <p:spPr>
          <a:xfrm>
            <a:off x="5004048" y="2779444"/>
            <a:ext cx="5274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저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녁</a:t>
            </a:r>
          </a:p>
        </p:txBody>
      </p:sp>
      <p:sp>
        <p:nvSpPr>
          <p:cNvPr id="243" name="직사각형 242"/>
          <p:cNvSpPr/>
          <p:nvPr/>
        </p:nvSpPr>
        <p:spPr>
          <a:xfrm>
            <a:off x="4167024" y="1993404"/>
            <a:ext cx="1312501" cy="3688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2019.11.11</a:t>
            </a:r>
            <a:endParaRPr lang="ko-KR" altLang="en-US" sz="14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7" name="TextBox 246"/>
          <p:cNvSpPr txBox="1"/>
          <p:nvPr/>
        </p:nvSpPr>
        <p:spPr>
          <a:xfrm>
            <a:off x="3635896" y="1996549"/>
            <a:ext cx="5274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날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짜</a:t>
            </a:r>
          </a:p>
        </p:txBody>
      </p:sp>
      <p:sp>
        <p:nvSpPr>
          <p:cNvPr id="250" name="모서리가 둥근 직사각형 249"/>
          <p:cNvSpPr/>
          <p:nvPr/>
        </p:nvSpPr>
        <p:spPr>
          <a:xfrm>
            <a:off x="4056138" y="2485268"/>
            <a:ext cx="1091926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1" name="TextBox 250"/>
          <p:cNvSpPr txBox="1"/>
          <p:nvPr/>
        </p:nvSpPr>
        <p:spPr>
          <a:xfrm>
            <a:off x="4390541" y="2490326"/>
            <a:ext cx="4341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확인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4" name="모서리가 둥근 직사각형 253"/>
          <p:cNvSpPr/>
          <p:nvPr/>
        </p:nvSpPr>
        <p:spPr>
          <a:xfrm>
            <a:off x="6569166" y="4153644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김지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255" name="모서리가 둥근 직사각형 254"/>
          <p:cNvSpPr/>
          <p:nvPr/>
        </p:nvSpPr>
        <p:spPr>
          <a:xfrm>
            <a:off x="7608720" y="4153644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남윤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256" name="모서리가 둥근 직사각형 255"/>
          <p:cNvSpPr/>
          <p:nvPr/>
        </p:nvSpPr>
        <p:spPr>
          <a:xfrm>
            <a:off x="6573029" y="4434236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람</a:t>
            </a:r>
          </a:p>
        </p:txBody>
      </p:sp>
      <p:cxnSp>
        <p:nvCxnSpPr>
          <p:cNvPr id="257" name="직선 연결선 256"/>
          <p:cNvCxnSpPr/>
          <p:nvPr/>
        </p:nvCxnSpPr>
        <p:spPr>
          <a:xfrm>
            <a:off x="6567028" y="4081636"/>
            <a:ext cx="1965412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8" name="타원 257"/>
          <p:cNvSpPr/>
          <p:nvPr/>
        </p:nvSpPr>
        <p:spPr>
          <a:xfrm>
            <a:off x="1691680" y="2035499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9" name="타원 258"/>
          <p:cNvSpPr/>
          <p:nvPr/>
        </p:nvSpPr>
        <p:spPr>
          <a:xfrm>
            <a:off x="1691680" y="2971603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60" name="타원 259"/>
          <p:cNvSpPr/>
          <p:nvPr/>
        </p:nvSpPr>
        <p:spPr>
          <a:xfrm>
            <a:off x="1691680" y="3907707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6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261" name="그룹 260"/>
          <p:cNvGrpSpPr/>
          <p:nvPr/>
        </p:nvGrpSpPr>
        <p:grpSpPr>
          <a:xfrm>
            <a:off x="521784" y="1372392"/>
            <a:ext cx="2106000" cy="404988"/>
            <a:chOff x="514354" y="1156368"/>
            <a:chExt cx="2106000" cy="404988"/>
          </a:xfrm>
        </p:grpSpPr>
        <p:sp>
          <p:nvSpPr>
            <p:cNvPr id="262" name="직사각형 261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3" name="모서리가 둥근 직사각형 262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4" name="모서리가 둥근 직사각형 263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5" name="모서리가 둥근 직사각형 264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6" name="타원 265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7" name="타원 266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68" name="타원 267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269" name="직사각형 268"/>
          <p:cNvSpPr/>
          <p:nvPr/>
        </p:nvSpPr>
        <p:spPr>
          <a:xfrm>
            <a:off x="526273" y="1777380"/>
            <a:ext cx="1545417" cy="3168352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0" name="직사각형 269"/>
          <p:cNvSpPr/>
          <p:nvPr/>
        </p:nvSpPr>
        <p:spPr>
          <a:xfrm>
            <a:off x="2071690" y="1777380"/>
            <a:ext cx="556093" cy="3150964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1" name="직사각형 270"/>
          <p:cNvSpPr/>
          <p:nvPr/>
        </p:nvSpPr>
        <p:spPr>
          <a:xfrm>
            <a:off x="503784" y="1785764"/>
            <a:ext cx="1567907" cy="504056"/>
          </a:xfrm>
          <a:prstGeom prst="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2" name="TextBox 271"/>
          <p:cNvSpPr txBox="1"/>
          <p:nvPr/>
        </p:nvSpPr>
        <p:spPr>
          <a:xfrm>
            <a:off x="1331640" y="1826562"/>
            <a:ext cx="720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중위 </a:t>
            </a:r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이한음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3" name="TextBox 272"/>
          <p:cNvSpPr txBox="1"/>
          <p:nvPr/>
        </p:nvSpPr>
        <p:spPr>
          <a:xfrm>
            <a:off x="539552" y="2035499"/>
            <a:ext cx="9497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18-13608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4" name="TextBox 273"/>
          <p:cNvSpPr txBox="1"/>
          <p:nvPr/>
        </p:nvSpPr>
        <p:spPr>
          <a:xfrm>
            <a:off x="539552" y="1827517"/>
            <a:ext cx="9497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본부중대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장</a:t>
            </a:r>
          </a:p>
        </p:txBody>
      </p:sp>
      <p:cxnSp>
        <p:nvCxnSpPr>
          <p:cNvPr id="275" name="직선 연결선 274"/>
          <p:cNvCxnSpPr/>
          <p:nvPr/>
        </p:nvCxnSpPr>
        <p:spPr>
          <a:xfrm flipV="1">
            <a:off x="539552" y="2044900"/>
            <a:ext cx="720080" cy="2"/>
          </a:xfrm>
          <a:prstGeom prst="line">
            <a:avLst/>
          </a:prstGeom>
          <a:ln>
            <a:solidFill>
              <a:srgbClr val="C7E7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" name="모서리가 둥근 직사각형 275"/>
          <p:cNvSpPr/>
          <p:nvPr/>
        </p:nvSpPr>
        <p:spPr>
          <a:xfrm>
            <a:off x="1367644" y="2065412"/>
            <a:ext cx="648072" cy="185531"/>
          </a:xfrm>
          <a:prstGeom prst="roundRect">
            <a:avLst/>
          </a:prstGeom>
          <a:solidFill>
            <a:srgbClr val="C7E7EB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>
                <a:latin typeface="나눔고딕" pitchFamily="50" charset="-127"/>
                <a:ea typeface="나눔고딕" pitchFamily="50" charset="-127"/>
              </a:rPr>
              <a:t>Logout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7" name="TextBox 276"/>
          <p:cNvSpPr txBox="1"/>
          <p:nvPr/>
        </p:nvSpPr>
        <p:spPr>
          <a:xfrm>
            <a:off x="955581" y="2425452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체력관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278" name="TextBox 277"/>
          <p:cNvSpPr txBox="1"/>
          <p:nvPr/>
        </p:nvSpPr>
        <p:spPr>
          <a:xfrm>
            <a:off x="955581" y="2824254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정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79" name="TextBox 278"/>
          <p:cNvSpPr txBox="1"/>
          <p:nvPr/>
        </p:nvSpPr>
        <p:spPr>
          <a:xfrm>
            <a:off x="955581" y="3223056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력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80" name="TextBox 279"/>
          <p:cNvSpPr txBox="1"/>
          <p:nvPr/>
        </p:nvSpPr>
        <p:spPr>
          <a:xfrm>
            <a:off x="955581" y="3621858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식수관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281" name="TextBox 280"/>
          <p:cNvSpPr txBox="1"/>
          <p:nvPr/>
        </p:nvSpPr>
        <p:spPr>
          <a:xfrm>
            <a:off x="955581" y="4020661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평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가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82" name="직선 연결선 281"/>
          <p:cNvCxnSpPr/>
          <p:nvPr/>
        </p:nvCxnSpPr>
        <p:spPr>
          <a:xfrm flipV="1">
            <a:off x="773578" y="2755579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직선 연결선 282"/>
          <p:cNvCxnSpPr/>
          <p:nvPr/>
        </p:nvCxnSpPr>
        <p:spPr>
          <a:xfrm flipV="1">
            <a:off x="773578" y="3151610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4" name="직선 연결선 283"/>
          <p:cNvCxnSpPr/>
          <p:nvPr/>
        </p:nvCxnSpPr>
        <p:spPr>
          <a:xfrm flipV="1">
            <a:off x="773578" y="3577580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직선 연결선 284"/>
          <p:cNvCxnSpPr/>
          <p:nvPr/>
        </p:nvCxnSpPr>
        <p:spPr>
          <a:xfrm flipV="1">
            <a:off x="773578" y="4012276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직사각형 285"/>
          <p:cNvSpPr/>
          <p:nvPr/>
        </p:nvSpPr>
        <p:spPr>
          <a:xfrm>
            <a:off x="932810" y="3604640"/>
            <a:ext cx="758870" cy="4049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87" name="TextBox 286"/>
          <p:cNvSpPr txBox="1"/>
          <p:nvPr/>
        </p:nvSpPr>
        <p:spPr>
          <a:xfrm>
            <a:off x="1145347" y="1443755"/>
            <a:ext cx="844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rPr>
              <a:t>Makeus</a:t>
            </a:r>
            <a:endParaRPr lang="ko-KR" altLang="en-US" sz="1200" dirty="0">
              <a:solidFill>
                <a:schemeClr val="bg1"/>
              </a:solidFill>
              <a:latin typeface="Arkhip" pitchFamily="50" charset="-52"/>
              <a:ea typeface="나눔고딕" pitchFamily="50" charset="-127"/>
            </a:endParaRPr>
          </a:p>
        </p:txBody>
      </p:sp>
      <p:sp>
        <p:nvSpPr>
          <p:cNvPr id="288" name="직사각형 287"/>
          <p:cNvSpPr/>
          <p:nvPr/>
        </p:nvSpPr>
        <p:spPr>
          <a:xfrm>
            <a:off x="50535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89" name="Picture 2"/>
          <p:cNvPicPr>
            <a:picLocks noChangeAspect="1" noChangeArrowheads="1"/>
          </p:cNvPicPr>
          <p:nvPr/>
        </p:nvPicPr>
        <p:blipFill>
          <a:blip r:embed="rId3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151" b="92742" l="4865" r="956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563726"/>
            <a:ext cx="324024" cy="32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0" name="Picture 2"/>
          <p:cNvPicPr>
            <a:picLocks noChangeAspect="1" noChangeArrowheads="1"/>
          </p:cNvPicPr>
          <p:nvPr/>
        </p:nvPicPr>
        <p:blipFill rotWithShape="1"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"/>
          <a:stretch/>
        </p:blipFill>
        <p:spPr bwMode="auto">
          <a:xfrm>
            <a:off x="1503167" y="4578227"/>
            <a:ext cx="296513" cy="296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1" name="직사각형 290"/>
          <p:cNvSpPr/>
          <p:nvPr/>
        </p:nvSpPr>
        <p:spPr>
          <a:xfrm>
            <a:off x="6656910" y="3143127"/>
            <a:ext cx="507375" cy="5064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25</a:t>
            </a:r>
            <a:endParaRPr lang="ko-KR" altLang="en-US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2" name="직사각형 291"/>
          <p:cNvSpPr/>
          <p:nvPr/>
        </p:nvSpPr>
        <p:spPr>
          <a:xfrm>
            <a:off x="7340988" y="3143127"/>
            <a:ext cx="507375" cy="5064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30</a:t>
            </a:r>
            <a:endParaRPr lang="ko-KR" altLang="en-US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3" name="직사각형 292"/>
          <p:cNvSpPr/>
          <p:nvPr/>
        </p:nvSpPr>
        <p:spPr>
          <a:xfrm>
            <a:off x="8025065" y="3143127"/>
            <a:ext cx="507375" cy="5064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27</a:t>
            </a:r>
            <a:endParaRPr lang="ko-KR" altLang="en-US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4" name="TextBox 293"/>
          <p:cNvSpPr txBox="1"/>
          <p:nvPr/>
        </p:nvSpPr>
        <p:spPr>
          <a:xfrm>
            <a:off x="6648993" y="2779444"/>
            <a:ext cx="5274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아침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5" name="TextBox 294"/>
          <p:cNvSpPr txBox="1"/>
          <p:nvPr/>
        </p:nvSpPr>
        <p:spPr>
          <a:xfrm>
            <a:off x="7325151" y="2779444"/>
            <a:ext cx="5274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점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심</a:t>
            </a:r>
          </a:p>
        </p:txBody>
      </p:sp>
      <p:sp>
        <p:nvSpPr>
          <p:cNvPr id="296" name="TextBox 295"/>
          <p:cNvSpPr txBox="1"/>
          <p:nvPr/>
        </p:nvSpPr>
        <p:spPr>
          <a:xfrm>
            <a:off x="8001309" y="2779444"/>
            <a:ext cx="5274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저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녁</a:t>
            </a:r>
          </a:p>
        </p:txBody>
      </p:sp>
      <p:sp>
        <p:nvSpPr>
          <p:cNvPr id="297" name="직사각형 296"/>
          <p:cNvSpPr/>
          <p:nvPr/>
        </p:nvSpPr>
        <p:spPr>
          <a:xfrm>
            <a:off x="7164285" y="1993404"/>
            <a:ext cx="1312501" cy="3688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2019.11.11</a:t>
            </a:r>
            <a:endParaRPr lang="ko-KR" altLang="en-US" sz="14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98" name="TextBox 297"/>
          <p:cNvSpPr txBox="1"/>
          <p:nvPr/>
        </p:nvSpPr>
        <p:spPr>
          <a:xfrm>
            <a:off x="6633157" y="1996549"/>
            <a:ext cx="5274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날</a:t>
            </a:r>
            <a:r>
              <a:rPr lang="ko-KR" altLang="en-US" sz="1400" dirty="0">
                <a:latin typeface="나눔고딕" pitchFamily="50" charset="-127"/>
                <a:ea typeface="나눔고딕" pitchFamily="50" charset="-127"/>
              </a:rPr>
              <a:t>짜</a:t>
            </a:r>
          </a:p>
        </p:txBody>
      </p:sp>
      <p:sp>
        <p:nvSpPr>
          <p:cNvPr id="299" name="모서리가 둥근 직사각형 298"/>
          <p:cNvSpPr/>
          <p:nvPr/>
        </p:nvSpPr>
        <p:spPr>
          <a:xfrm>
            <a:off x="7053399" y="2485268"/>
            <a:ext cx="1091926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0" name="TextBox 299"/>
          <p:cNvSpPr txBox="1"/>
          <p:nvPr/>
        </p:nvSpPr>
        <p:spPr>
          <a:xfrm>
            <a:off x="7387802" y="2490326"/>
            <a:ext cx="4341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확인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1" name="모서리가 둥근 직사각형 300"/>
          <p:cNvSpPr/>
          <p:nvPr/>
        </p:nvSpPr>
        <p:spPr>
          <a:xfrm>
            <a:off x="7053399" y="3798952"/>
            <a:ext cx="1091926" cy="228216"/>
          </a:xfrm>
          <a:prstGeom prst="round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2" name="TextBox 301"/>
          <p:cNvSpPr txBox="1"/>
          <p:nvPr/>
        </p:nvSpPr>
        <p:spPr>
          <a:xfrm>
            <a:off x="7281229" y="3810607"/>
            <a:ext cx="72576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결식자</a:t>
            </a:r>
            <a:r>
              <a:rPr lang="ko-KR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확인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4" name="직사각형 83"/>
          <p:cNvSpPr/>
          <p:nvPr/>
        </p:nvSpPr>
        <p:spPr>
          <a:xfrm>
            <a:off x="6706916" y="2353444"/>
            <a:ext cx="1763960" cy="12013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5" name="모서리가 둥근 직사각형 224"/>
          <p:cNvSpPr/>
          <p:nvPr/>
        </p:nvSpPr>
        <p:spPr>
          <a:xfrm>
            <a:off x="7308304" y="3217540"/>
            <a:ext cx="707599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7446828" y="3222598"/>
            <a:ext cx="4741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확인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3" name="모서리가 둥근 직사각형 302"/>
          <p:cNvSpPr/>
          <p:nvPr/>
        </p:nvSpPr>
        <p:spPr>
          <a:xfrm>
            <a:off x="3616838" y="4153644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김지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호</a:t>
            </a:r>
          </a:p>
        </p:txBody>
      </p:sp>
      <p:sp>
        <p:nvSpPr>
          <p:cNvPr id="304" name="모서리가 둥근 직사각형 303"/>
          <p:cNvSpPr/>
          <p:nvPr/>
        </p:nvSpPr>
        <p:spPr>
          <a:xfrm>
            <a:off x="4656392" y="4153644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남윤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찬</a:t>
            </a:r>
          </a:p>
        </p:txBody>
      </p:sp>
      <p:sp>
        <p:nvSpPr>
          <p:cNvPr id="305" name="모서리가 둥근 직사각형 304"/>
          <p:cNvSpPr/>
          <p:nvPr/>
        </p:nvSpPr>
        <p:spPr>
          <a:xfrm>
            <a:off x="3620701" y="4434236"/>
            <a:ext cx="923720" cy="228216"/>
          </a:xfrm>
          <a:prstGeom prst="round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이가</a:t>
            </a: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람</a:t>
            </a:r>
          </a:p>
        </p:txBody>
      </p:sp>
      <p:cxnSp>
        <p:nvCxnSpPr>
          <p:cNvPr id="306" name="직선 연결선 305"/>
          <p:cNvCxnSpPr/>
          <p:nvPr/>
        </p:nvCxnSpPr>
        <p:spPr>
          <a:xfrm>
            <a:off x="3583189" y="3760357"/>
            <a:ext cx="1965412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8" name="직사각형 307"/>
          <p:cNvSpPr/>
          <p:nvPr/>
        </p:nvSpPr>
        <p:spPr>
          <a:xfrm>
            <a:off x="3748891" y="4157800"/>
            <a:ext cx="648072" cy="2282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9" name="직사각형 308"/>
          <p:cNvSpPr/>
          <p:nvPr/>
        </p:nvSpPr>
        <p:spPr>
          <a:xfrm>
            <a:off x="4211960" y="3823320"/>
            <a:ext cx="832674" cy="2479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1100" dirty="0" err="1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결식자</a:t>
            </a:r>
            <a:endParaRPr lang="ko-KR" altLang="en-US" sz="11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0" name="직사각형 309"/>
          <p:cNvSpPr/>
          <p:nvPr/>
        </p:nvSpPr>
        <p:spPr>
          <a:xfrm>
            <a:off x="6793677" y="2751197"/>
            <a:ext cx="1620176" cy="3349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청원휴가</a:t>
            </a:r>
            <a:endParaRPr lang="ko-KR" altLang="en-US" sz="14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11" name="TextBox 310"/>
          <p:cNvSpPr txBox="1"/>
          <p:nvPr/>
        </p:nvSpPr>
        <p:spPr>
          <a:xfrm>
            <a:off x="7356877" y="2411681"/>
            <a:ext cx="5274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사유</a:t>
            </a:r>
            <a:endParaRPr lang="ko-KR" altLang="en-US" sz="14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312" name="직선 화살표 연결선 311"/>
          <p:cNvCxnSpPr/>
          <p:nvPr/>
        </p:nvCxnSpPr>
        <p:spPr>
          <a:xfrm>
            <a:off x="2736104" y="2949080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3" name="직선 화살표 연결선 312"/>
          <p:cNvCxnSpPr/>
          <p:nvPr/>
        </p:nvCxnSpPr>
        <p:spPr>
          <a:xfrm>
            <a:off x="5724128" y="2943140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4" name="TextBox 313"/>
          <p:cNvSpPr txBox="1"/>
          <p:nvPr/>
        </p:nvSpPr>
        <p:spPr>
          <a:xfrm>
            <a:off x="1164839" y="999159"/>
            <a:ext cx="8050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메인 메뉴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2869445" y="5017739"/>
            <a:ext cx="3430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일정관리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에 있는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데이터를 바탕으로 </a:t>
            </a:r>
            <a:r>
              <a:rPr lang="ko-KR" altLang="en-US" sz="1200" dirty="0" err="1" smtClean="0">
                <a:latin typeface="나눔고딕" pitchFamily="50" charset="-127"/>
                <a:ea typeface="나눔고딕" pitchFamily="50" charset="-127"/>
              </a:rPr>
              <a:t>결식자를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계산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7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28805" y="995576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평가관리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093838" y="996325"/>
            <a:ext cx="10502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평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가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정보목록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7027540" y="1005666"/>
            <a:ext cx="10502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평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가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정보입력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3" name="타원 62"/>
          <p:cNvSpPr/>
          <p:nvPr/>
        </p:nvSpPr>
        <p:spPr>
          <a:xfrm>
            <a:off x="719584" y="4801716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4" name="타원 63"/>
          <p:cNvSpPr/>
          <p:nvPr/>
        </p:nvSpPr>
        <p:spPr>
          <a:xfrm>
            <a:off x="1691680" y="4801716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12784" y="4945732"/>
            <a:ext cx="2115000" cy="7200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2" name="타원 71"/>
          <p:cNvSpPr/>
          <p:nvPr/>
        </p:nvSpPr>
        <p:spPr>
          <a:xfrm>
            <a:off x="1691680" y="2042006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2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3" name="타원 72"/>
          <p:cNvSpPr/>
          <p:nvPr/>
        </p:nvSpPr>
        <p:spPr>
          <a:xfrm>
            <a:off x="1691680" y="2978110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4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1691680" y="3914214"/>
            <a:ext cx="720080" cy="720080"/>
          </a:xfrm>
          <a:prstGeom prst="ellipse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6</a:t>
            </a:r>
            <a:r>
              <a:rPr lang="ko-KR" altLang="en-US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분대</a:t>
            </a:r>
            <a:endParaRPr lang="en-US" altLang="ko-KR" sz="1000" dirty="0" smtClean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고딕" pitchFamily="50" charset="-127"/>
                <a:ea typeface="나눔고딕" pitchFamily="50" charset="-127"/>
              </a:rPr>
              <a:t>8</a:t>
            </a:r>
            <a:endParaRPr lang="ko-KR" altLang="en-US" sz="1000" dirty="0">
              <a:solidFill>
                <a:schemeClr val="tx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75" name="그룹 74"/>
          <p:cNvGrpSpPr/>
          <p:nvPr/>
        </p:nvGrpSpPr>
        <p:grpSpPr>
          <a:xfrm>
            <a:off x="521784" y="1378899"/>
            <a:ext cx="2106000" cy="404988"/>
            <a:chOff x="514354" y="1156368"/>
            <a:chExt cx="2106000" cy="404988"/>
          </a:xfrm>
        </p:grpSpPr>
        <p:sp>
          <p:nvSpPr>
            <p:cNvPr id="76" name="직사각형 75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1" name="모서리가 둥근 직사각형 80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86" name="모서리가 둥근 직사각형 85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0" name="모서리가 둥근 직사각형 89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1" name="타원 90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2" name="타원 91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3" name="타원 92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94" name="직사각형 93"/>
          <p:cNvSpPr/>
          <p:nvPr/>
        </p:nvSpPr>
        <p:spPr>
          <a:xfrm>
            <a:off x="526273" y="1783887"/>
            <a:ext cx="1545417" cy="3168352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2071690" y="1783887"/>
            <a:ext cx="556093" cy="3150964"/>
          </a:xfrm>
          <a:prstGeom prst="rect">
            <a:avLst/>
          </a:prstGeom>
          <a:solidFill>
            <a:schemeClr val="tx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6" name="직사각형 95"/>
          <p:cNvSpPr/>
          <p:nvPr/>
        </p:nvSpPr>
        <p:spPr>
          <a:xfrm>
            <a:off x="503784" y="1792271"/>
            <a:ext cx="1567907" cy="504056"/>
          </a:xfrm>
          <a:prstGeom prst="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1331640" y="1833069"/>
            <a:ext cx="7200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중위 </a:t>
            </a:r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이한음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539552" y="2042006"/>
            <a:ext cx="9497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18-13608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539552" y="1834024"/>
            <a:ext cx="9497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본부중대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장</a:t>
            </a:r>
          </a:p>
        </p:txBody>
      </p:sp>
      <p:cxnSp>
        <p:nvCxnSpPr>
          <p:cNvPr id="108" name="직선 연결선 107"/>
          <p:cNvCxnSpPr/>
          <p:nvPr/>
        </p:nvCxnSpPr>
        <p:spPr>
          <a:xfrm flipV="1">
            <a:off x="539552" y="2051407"/>
            <a:ext cx="720080" cy="2"/>
          </a:xfrm>
          <a:prstGeom prst="line">
            <a:avLst/>
          </a:prstGeom>
          <a:ln>
            <a:solidFill>
              <a:srgbClr val="C7E7E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모서리가 둥근 직사각형 108"/>
          <p:cNvSpPr/>
          <p:nvPr/>
        </p:nvSpPr>
        <p:spPr>
          <a:xfrm>
            <a:off x="1367644" y="2071919"/>
            <a:ext cx="648072" cy="185531"/>
          </a:xfrm>
          <a:prstGeom prst="roundRect">
            <a:avLst/>
          </a:prstGeom>
          <a:solidFill>
            <a:srgbClr val="C7E7EB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>
                <a:latin typeface="나눔고딕" pitchFamily="50" charset="-127"/>
                <a:ea typeface="나눔고딕" pitchFamily="50" charset="-127"/>
              </a:rPr>
              <a:t>Logout</a:t>
            </a:r>
            <a:endParaRPr lang="ko-KR" altLang="en-US" sz="9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955581" y="2431959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체력관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955581" y="2830761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일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정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955581" y="3229563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력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955581" y="3628365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식수관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955581" y="4027168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평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가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관리</a:t>
            </a:r>
            <a:endParaRPr lang="ko-KR" altLang="en-US" sz="1200" dirty="0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18" name="직선 연결선 117"/>
          <p:cNvCxnSpPr/>
          <p:nvPr/>
        </p:nvCxnSpPr>
        <p:spPr>
          <a:xfrm flipV="1">
            <a:off x="773578" y="2762086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직선 연결선 118"/>
          <p:cNvCxnSpPr/>
          <p:nvPr/>
        </p:nvCxnSpPr>
        <p:spPr>
          <a:xfrm flipV="1">
            <a:off x="773578" y="3158117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직선 연결선 119"/>
          <p:cNvCxnSpPr/>
          <p:nvPr/>
        </p:nvCxnSpPr>
        <p:spPr>
          <a:xfrm flipV="1">
            <a:off x="773578" y="3584087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/>
          <p:nvPr/>
        </p:nvCxnSpPr>
        <p:spPr>
          <a:xfrm flipV="1">
            <a:off x="773578" y="4018783"/>
            <a:ext cx="1080120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직사각형 122"/>
          <p:cNvSpPr/>
          <p:nvPr/>
        </p:nvSpPr>
        <p:spPr>
          <a:xfrm>
            <a:off x="955581" y="4027168"/>
            <a:ext cx="808107" cy="276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24" name="그룹 123"/>
          <p:cNvGrpSpPr/>
          <p:nvPr/>
        </p:nvGrpSpPr>
        <p:grpSpPr>
          <a:xfrm>
            <a:off x="3546120" y="1365369"/>
            <a:ext cx="2106000" cy="404988"/>
            <a:chOff x="514354" y="1156368"/>
            <a:chExt cx="2106000" cy="404988"/>
          </a:xfrm>
        </p:grpSpPr>
        <p:sp>
          <p:nvSpPr>
            <p:cNvPr id="125" name="직사각형 124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6" name="모서리가 둥근 직사각형 125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7" name="모서리가 둥근 직사각형 126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8" name="모서리가 둥근 직사각형 127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9" name="타원 128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0" name="타원 129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1" name="타원 130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32" name="직사각형 131"/>
          <p:cNvSpPr/>
          <p:nvPr/>
        </p:nvSpPr>
        <p:spPr>
          <a:xfrm>
            <a:off x="3546120" y="1777380"/>
            <a:ext cx="2106000" cy="931578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33" name="직사각형 132"/>
          <p:cNvSpPr/>
          <p:nvPr/>
        </p:nvSpPr>
        <p:spPr>
          <a:xfrm>
            <a:off x="3546120" y="1777380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1793763"/>
            <a:ext cx="641879" cy="915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34" name="직선 연결선 133"/>
          <p:cNvCxnSpPr/>
          <p:nvPr/>
        </p:nvCxnSpPr>
        <p:spPr>
          <a:xfrm>
            <a:off x="5004048" y="1957653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연결선 134"/>
          <p:cNvCxnSpPr/>
          <p:nvPr/>
        </p:nvCxnSpPr>
        <p:spPr>
          <a:xfrm>
            <a:off x="5004048" y="2150566"/>
            <a:ext cx="576064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연결선 135"/>
          <p:cNvCxnSpPr/>
          <p:nvPr/>
        </p:nvCxnSpPr>
        <p:spPr>
          <a:xfrm>
            <a:off x="5004048" y="2346334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/>
          <p:cNvCxnSpPr/>
          <p:nvPr/>
        </p:nvCxnSpPr>
        <p:spPr>
          <a:xfrm flipV="1">
            <a:off x="5012928" y="2543091"/>
            <a:ext cx="576064" cy="99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/>
          <p:cNvSpPr txBox="1"/>
          <p:nvPr/>
        </p:nvSpPr>
        <p:spPr>
          <a:xfrm>
            <a:off x="4571580" y="1757908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4571580" y="1942941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4355976" y="2127974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자격인증평가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4" name="TextBox 143"/>
          <p:cNvSpPr txBox="1"/>
          <p:nvPr/>
        </p:nvSpPr>
        <p:spPr>
          <a:xfrm>
            <a:off x="4404066" y="2313007"/>
            <a:ext cx="6655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주특기평가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4355976" y="2498040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부대생활평가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5086476" y="1757908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이한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5132963" y="1942941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중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위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5172910" y="2127974"/>
            <a:ext cx="2600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latin typeface="나눔고딕" pitchFamily="50" charset="-127"/>
                <a:ea typeface="나눔고딕" pitchFamily="50" charset="-127"/>
              </a:rPr>
              <a:t>N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49" name="TextBox 148"/>
          <p:cNvSpPr txBox="1"/>
          <p:nvPr/>
        </p:nvSpPr>
        <p:spPr>
          <a:xfrm>
            <a:off x="5148064" y="2313007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5148064" y="249804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1" name="직사각형 150"/>
          <p:cNvSpPr/>
          <p:nvPr/>
        </p:nvSpPr>
        <p:spPr>
          <a:xfrm>
            <a:off x="3546120" y="2732956"/>
            <a:ext cx="2106000" cy="931578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7" name="직사각형 166"/>
          <p:cNvSpPr/>
          <p:nvPr/>
        </p:nvSpPr>
        <p:spPr>
          <a:xfrm>
            <a:off x="3552098" y="2732956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52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2749340"/>
            <a:ext cx="641879" cy="879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53" name="직선 연결선 152"/>
          <p:cNvCxnSpPr/>
          <p:nvPr/>
        </p:nvCxnSpPr>
        <p:spPr>
          <a:xfrm>
            <a:off x="5004048" y="2913229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직선 연결선 153"/>
          <p:cNvCxnSpPr/>
          <p:nvPr/>
        </p:nvCxnSpPr>
        <p:spPr>
          <a:xfrm>
            <a:off x="5004048" y="3106142"/>
            <a:ext cx="576064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연결선 154"/>
          <p:cNvCxnSpPr/>
          <p:nvPr/>
        </p:nvCxnSpPr>
        <p:spPr>
          <a:xfrm>
            <a:off x="5004048" y="3301910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직선 연결선 155"/>
          <p:cNvCxnSpPr/>
          <p:nvPr/>
        </p:nvCxnSpPr>
        <p:spPr>
          <a:xfrm flipV="1">
            <a:off x="5012928" y="3498667"/>
            <a:ext cx="576064" cy="99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TextBox 156"/>
          <p:cNvSpPr txBox="1"/>
          <p:nvPr/>
        </p:nvSpPr>
        <p:spPr>
          <a:xfrm>
            <a:off x="4571580" y="271348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4571580" y="2898517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159" name="TextBox 158"/>
          <p:cNvSpPr txBox="1"/>
          <p:nvPr/>
        </p:nvSpPr>
        <p:spPr>
          <a:xfrm>
            <a:off x="4379220" y="3083550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자격인증평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가</a:t>
            </a:r>
          </a:p>
        </p:txBody>
      </p:sp>
      <p:sp>
        <p:nvSpPr>
          <p:cNvPr id="160" name="TextBox 159"/>
          <p:cNvSpPr txBox="1"/>
          <p:nvPr/>
        </p:nvSpPr>
        <p:spPr>
          <a:xfrm>
            <a:off x="4427310" y="3268583"/>
            <a:ext cx="6655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주특기평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가</a:t>
            </a:r>
          </a:p>
        </p:txBody>
      </p:sp>
      <p:sp>
        <p:nvSpPr>
          <p:cNvPr id="161" name="TextBox 160"/>
          <p:cNvSpPr txBox="1"/>
          <p:nvPr/>
        </p:nvSpPr>
        <p:spPr>
          <a:xfrm>
            <a:off x="4379220" y="3453616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부대생활평가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2" name="TextBox 161"/>
          <p:cNvSpPr txBox="1"/>
          <p:nvPr/>
        </p:nvSpPr>
        <p:spPr>
          <a:xfrm>
            <a:off x="5086476" y="2713484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김에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건</a:t>
            </a:r>
          </a:p>
        </p:txBody>
      </p:sp>
      <p:sp>
        <p:nvSpPr>
          <p:cNvPr id="163" name="TextBox 162"/>
          <p:cNvSpPr txBox="1"/>
          <p:nvPr/>
        </p:nvSpPr>
        <p:spPr>
          <a:xfrm>
            <a:off x="5132963" y="2898517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상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병</a:t>
            </a:r>
          </a:p>
        </p:txBody>
      </p:sp>
      <p:sp>
        <p:nvSpPr>
          <p:cNvPr id="164" name="TextBox 163"/>
          <p:cNvSpPr txBox="1"/>
          <p:nvPr/>
        </p:nvSpPr>
        <p:spPr>
          <a:xfrm>
            <a:off x="5176116" y="3083550"/>
            <a:ext cx="2535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Y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5" name="TextBox 164"/>
          <p:cNvSpPr txBox="1"/>
          <p:nvPr/>
        </p:nvSpPr>
        <p:spPr>
          <a:xfrm>
            <a:off x="5148064" y="326858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66" name="TextBox 165"/>
          <p:cNvSpPr txBox="1"/>
          <p:nvPr/>
        </p:nvSpPr>
        <p:spPr>
          <a:xfrm>
            <a:off x="5148064" y="345361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528120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168" name="그룹 167"/>
          <p:cNvGrpSpPr/>
          <p:nvPr/>
        </p:nvGrpSpPr>
        <p:grpSpPr>
          <a:xfrm>
            <a:off x="6480447" y="1360132"/>
            <a:ext cx="2106000" cy="404988"/>
            <a:chOff x="514354" y="1156368"/>
            <a:chExt cx="2106000" cy="404988"/>
          </a:xfrm>
        </p:grpSpPr>
        <p:sp>
          <p:nvSpPr>
            <p:cNvPr id="169" name="직사각형 168"/>
            <p:cNvSpPr/>
            <p:nvPr/>
          </p:nvSpPr>
          <p:spPr>
            <a:xfrm>
              <a:off x="514354" y="1156368"/>
              <a:ext cx="2106000" cy="40498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0" name="모서리가 둥근 직사각형 169"/>
            <p:cNvSpPr/>
            <p:nvPr/>
          </p:nvSpPr>
          <p:spPr>
            <a:xfrm>
              <a:off x="611584" y="1278260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1" name="모서리가 둥근 직사각형 170"/>
            <p:cNvSpPr/>
            <p:nvPr/>
          </p:nvSpPr>
          <p:spPr>
            <a:xfrm>
              <a:off x="611584" y="1350268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2" name="모서리가 둥근 직사각형 171"/>
            <p:cNvSpPr/>
            <p:nvPr/>
          </p:nvSpPr>
          <p:spPr>
            <a:xfrm>
              <a:off x="611584" y="1422276"/>
              <a:ext cx="216000" cy="36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3" name="타원 172"/>
            <p:cNvSpPr/>
            <p:nvPr/>
          </p:nvSpPr>
          <p:spPr>
            <a:xfrm>
              <a:off x="2411760" y="1273324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4" name="타원 173"/>
            <p:cNvSpPr/>
            <p:nvPr/>
          </p:nvSpPr>
          <p:spPr>
            <a:xfrm>
              <a:off x="2411760" y="1345332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75" name="타원 174"/>
            <p:cNvSpPr/>
            <p:nvPr/>
          </p:nvSpPr>
          <p:spPr>
            <a:xfrm>
              <a:off x="2411760" y="1417340"/>
              <a:ext cx="36000" cy="36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76" name="직사각형 175"/>
          <p:cNvSpPr/>
          <p:nvPr/>
        </p:nvSpPr>
        <p:spPr>
          <a:xfrm>
            <a:off x="6480447" y="1772143"/>
            <a:ext cx="2106000" cy="931578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7" name="직사각형 176"/>
          <p:cNvSpPr/>
          <p:nvPr/>
        </p:nvSpPr>
        <p:spPr>
          <a:xfrm>
            <a:off x="6480447" y="1772143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7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223" y="1788526"/>
            <a:ext cx="641879" cy="915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79" name="직선 연결선 178"/>
          <p:cNvCxnSpPr/>
          <p:nvPr/>
        </p:nvCxnSpPr>
        <p:spPr>
          <a:xfrm>
            <a:off x="7938375" y="1952416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직선 연결선 179"/>
          <p:cNvCxnSpPr/>
          <p:nvPr/>
        </p:nvCxnSpPr>
        <p:spPr>
          <a:xfrm>
            <a:off x="7938375" y="2145329"/>
            <a:ext cx="576064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직선 연결선 180"/>
          <p:cNvCxnSpPr/>
          <p:nvPr/>
        </p:nvCxnSpPr>
        <p:spPr>
          <a:xfrm>
            <a:off x="7938375" y="2341097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직선 연결선 181"/>
          <p:cNvCxnSpPr/>
          <p:nvPr/>
        </p:nvCxnSpPr>
        <p:spPr>
          <a:xfrm flipV="1">
            <a:off x="7947255" y="2537854"/>
            <a:ext cx="576064" cy="99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TextBox 182"/>
          <p:cNvSpPr txBox="1"/>
          <p:nvPr/>
        </p:nvSpPr>
        <p:spPr>
          <a:xfrm>
            <a:off x="7476251" y="1752671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184" name="TextBox 183"/>
          <p:cNvSpPr txBox="1"/>
          <p:nvPr/>
        </p:nvSpPr>
        <p:spPr>
          <a:xfrm>
            <a:off x="7476251" y="193770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188" name="TextBox 187"/>
          <p:cNvSpPr txBox="1"/>
          <p:nvPr/>
        </p:nvSpPr>
        <p:spPr>
          <a:xfrm>
            <a:off x="8020803" y="1752671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err="1" smtClean="0">
                <a:latin typeface="나눔고딕" pitchFamily="50" charset="-127"/>
                <a:ea typeface="나눔고딕" pitchFamily="50" charset="-127"/>
              </a:rPr>
              <a:t>이한</a:t>
            </a:r>
            <a:r>
              <a:rPr lang="ko-KR" altLang="en-US" sz="800" dirty="0" err="1">
                <a:latin typeface="나눔고딕" pitchFamily="50" charset="-127"/>
                <a:ea typeface="나눔고딕" pitchFamily="50" charset="-127"/>
              </a:rPr>
              <a:t>음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8067290" y="193770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중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위</a:t>
            </a:r>
          </a:p>
        </p:txBody>
      </p:sp>
      <p:sp>
        <p:nvSpPr>
          <p:cNvPr id="190" name="TextBox 189"/>
          <p:cNvSpPr txBox="1"/>
          <p:nvPr/>
        </p:nvSpPr>
        <p:spPr>
          <a:xfrm>
            <a:off x="8103570" y="2122737"/>
            <a:ext cx="26000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N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1" name="TextBox 190"/>
          <p:cNvSpPr txBox="1"/>
          <p:nvPr/>
        </p:nvSpPr>
        <p:spPr>
          <a:xfrm>
            <a:off x="8078724" y="2307770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15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2" name="TextBox 191"/>
          <p:cNvSpPr txBox="1"/>
          <p:nvPr/>
        </p:nvSpPr>
        <p:spPr>
          <a:xfrm>
            <a:off x="8078724" y="2492803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17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3" name="직사각형 192"/>
          <p:cNvSpPr/>
          <p:nvPr/>
        </p:nvSpPr>
        <p:spPr>
          <a:xfrm>
            <a:off x="6480447" y="2727719"/>
            <a:ext cx="2106000" cy="931578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94" name="직사각형 193"/>
          <p:cNvSpPr/>
          <p:nvPr/>
        </p:nvSpPr>
        <p:spPr>
          <a:xfrm>
            <a:off x="6486425" y="2727719"/>
            <a:ext cx="845860" cy="931578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95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0223" y="2744103"/>
            <a:ext cx="641879" cy="879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6" name="직선 연결선 195"/>
          <p:cNvCxnSpPr/>
          <p:nvPr/>
        </p:nvCxnSpPr>
        <p:spPr>
          <a:xfrm>
            <a:off x="7938375" y="2907992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연결선 196"/>
          <p:cNvCxnSpPr/>
          <p:nvPr/>
        </p:nvCxnSpPr>
        <p:spPr>
          <a:xfrm>
            <a:off x="7938375" y="3100905"/>
            <a:ext cx="576064" cy="1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직선 연결선 197"/>
          <p:cNvCxnSpPr/>
          <p:nvPr/>
        </p:nvCxnSpPr>
        <p:spPr>
          <a:xfrm>
            <a:off x="7938375" y="3296673"/>
            <a:ext cx="576064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직선 연결선 198"/>
          <p:cNvCxnSpPr/>
          <p:nvPr/>
        </p:nvCxnSpPr>
        <p:spPr>
          <a:xfrm flipV="1">
            <a:off x="7947255" y="3493430"/>
            <a:ext cx="576064" cy="99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TextBox 199"/>
          <p:cNvSpPr txBox="1"/>
          <p:nvPr/>
        </p:nvSpPr>
        <p:spPr>
          <a:xfrm>
            <a:off x="7476251" y="2708247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이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름</a:t>
            </a:r>
          </a:p>
        </p:txBody>
      </p:sp>
      <p:sp>
        <p:nvSpPr>
          <p:cNvPr id="201" name="TextBox 200"/>
          <p:cNvSpPr txBox="1"/>
          <p:nvPr/>
        </p:nvSpPr>
        <p:spPr>
          <a:xfrm>
            <a:off x="7476251" y="2893280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계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급</a:t>
            </a:r>
          </a:p>
        </p:txBody>
      </p:sp>
      <p:sp>
        <p:nvSpPr>
          <p:cNvPr id="205" name="TextBox 204"/>
          <p:cNvSpPr txBox="1"/>
          <p:nvPr/>
        </p:nvSpPr>
        <p:spPr>
          <a:xfrm>
            <a:off x="8020803" y="2708247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김에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건</a:t>
            </a:r>
          </a:p>
        </p:txBody>
      </p:sp>
      <p:sp>
        <p:nvSpPr>
          <p:cNvPr id="206" name="TextBox 205"/>
          <p:cNvSpPr txBox="1"/>
          <p:nvPr/>
        </p:nvSpPr>
        <p:spPr>
          <a:xfrm>
            <a:off x="8067290" y="2893280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상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병</a:t>
            </a:r>
          </a:p>
        </p:txBody>
      </p:sp>
      <p:sp>
        <p:nvSpPr>
          <p:cNvPr id="207" name="TextBox 206"/>
          <p:cNvSpPr txBox="1"/>
          <p:nvPr/>
        </p:nvSpPr>
        <p:spPr>
          <a:xfrm>
            <a:off x="8106776" y="3078313"/>
            <a:ext cx="2535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Y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8" name="TextBox 207"/>
          <p:cNvSpPr txBox="1"/>
          <p:nvPr/>
        </p:nvSpPr>
        <p:spPr>
          <a:xfrm>
            <a:off x="8078724" y="3263346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18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09" name="TextBox 208"/>
          <p:cNvSpPr txBox="1"/>
          <p:nvPr/>
        </p:nvSpPr>
        <p:spPr>
          <a:xfrm>
            <a:off x="8078724" y="3448379"/>
            <a:ext cx="3097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 smtClean="0">
                <a:latin typeface="나눔고딕" pitchFamily="50" charset="-127"/>
                <a:ea typeface="나눔고딕" pitchFamily="50" charset="-127"/>
              </a:rPr>
              <a:t>20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471448" y="1346200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0" name="직사각형 209"/>
          <p:cNvSpPr/>
          <p:nvPr/>
        </p:nvSpPr>
        <p:spPr>
          <a:xfrm>
            <a:off x="4444974" y="2311846"/>
            <a:ext cx="567954" cy="2113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4209246" y="1452299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평가관</a:t>
            </a:r>
            <a:r>
              <a:rPr lang="ko-KR" altLang="en-US" sz="120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0" name="TextBox 229"/>
          <p:cNvSpPr txBox="1"/>
          <p:nvPr/>
        </p:nvSpPr>
        <p:spPr>
          <a:xfrm>
            <a:off x="1145347" y="1450262"/>
            <a:ext cx="8440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 smtClean="0">
                <a:solidFill>
                  <a:schemeClr val="bg1"/>
                </a:solidFill>
                <a:latin typeface="Arkhip" pitchFamily="50" charset="-52"/>
                <a:ea typeface="나눔고딕" pitchFamily="50" charset="-127"/>
              </a:rPr>
              <a:t>Makeus</a:t>
            </a:r>
            <a:endParaRPr lang="ko-KR" altLang="en-US" sz="1200" dirty="0">
              <a:solidFill>
                <a:schemeClr val="bg1"/>
              </a:solidFill>
              <a:latin typeface="Arkhip" pitchFamily="50" charset="-52"/>
              <a:ea typeface="나눔고딕" pitchFamily="50" charset="-127"/>
            </a:endParaRPr>
          </a:p>
        </p:txBody>
      </p:sp>
      <p:sp>
        <p:nvSpPr>
          <p:cNvPr id="231" name="TextBox 230"/>
          <p:cNvSpPr txBox="1"/>
          <p:nvPr/>
        </p:nvSpPr>
        <p:spPr>
          <a:xfrm>
            <a:off x="7171810" y="1445792"/>
            <a:ext cx="7617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평가관</a:t>
            </a:r>
            <a:r>
              <a:rPr lang="ko-KR" altLang="en-US" sz="1200" dirty="0">
                <a:solidFill>
                  <a:schemeClr val="bg1"/>
                </a:solidFill>
                <a:latin typeface="나눔고딕" pitchFamily="50" charset="-127"/>
                <a:ea typeface="나눔고딕" pitchFamily="50" charset="-127"/>
              </a:rPr>
              <a:t>리</a:t>
            </a:r>
            <a:endParaRPr lang="ko-KR" altLang="en-US" sz="12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2" name="직사각형 211"/>
          <p:cNvSpPr/>
          <p:nvPr/>
        </p:nvSpPr>
        <p:spPr>
          <a:xfrm>
            <a:off x="505354" y="1355204"/>
            <a:ext cx="2124000" cy="35905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7" name="TextBox 226"/>
          <p:cNvSpPr txBox="1"/>
          <p:nvPr/>
        </p:nvSpPr>
        <p:spPr>
          <a:xfrm>
            <a:off x="4124801" y="667063"/>
            <a:ext cx="8792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평가관</a:t>
            </a:r>
            <a:r>
              <a:rPr lang="ko-KR" altLang="en-US" sz="1400" b="1" dirty="0">
                <a:latin typeface="나눔고딕" pitchFamily="50" charset="-127"/>
                <a:ea typeface="나눔고딕" pitchFamily="50" charset="-127"/>
              </a:rPr>
              <a:t>리</a:t>
            </a:r>
          </a:p>
        </p:txBody>
      </p:sp>
      <p:pic>
        <p:nvPicPr>
          <p:cNvPr id="229" name="Picture 2"/>
          <p:cNvPicPr>
            <a:picLocks noChangeAspect="1" noChangeArrowheads="1"/>
          </p:cNvPicPr>
          <p:nvPr/>
        </p:nvPicPr>
        <p:blipFill>
          <a:blip r:embed="rId5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151" b="92742" l="4865" r="9567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563726"/>
            <a:ext cx="324024" cy="325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32" name="Picture 2"/>
          <p:cNvPicPr>
            <a:picLocks noChangeAspect="1" noChangeArrowheads="1"/>
          </p:cNvPicPr>
          <p:nvPr/>
        </p:nvPicPr>
        <p:blipFill rotWithShape="1">
          <a:blip r:embed="rId7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55"/>
          <a:stretch/>
        </p:blipFill>
        <p:spPr bwMode="auto">
          <a:xfrm>
            <a:off x="1503167" y="4578227"/>
            <a:ext cx="296513" cy="296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3" name="TextBox 232"/>
          <p:cNvSpPr txBox="1"/>
          <p:nvPr/>
        </p:nvSpPr>
        <p:spPr>
          <a:xfrm>
            <a:off x="7338645" y="3073524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자격인증평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가</a:t>
            </a:r>
          </a:p>
        </p:txBody>
      </p:sp>
      <p:sp>
        <p:nvSpPr>
          <p:cNvPr id="234" name="TextBox 233"/>
          <p:cNvSpPr txBox="1"/>
          <p:nvPr/>
        </p:nvSpPr>
        <p:spPr>
          <a:xfrm>
            <a:off x="7386735" y="3258557"/>
            <a:ext cx="6655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주특기평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가</a:t>
            </a:r>
          </a:p>
        </p:txBody>
      </p:sp>
      <p:sp>
        <p:nvSpPr>
          <p:cNvPr id="235" name="TextBox 234"/>
          <p:cNvSpPr txBox="1"/>
          <p:nvPr/>
        </p:nvSpPr>
        <p:spPr>
          <a:xfrm>
            <a:off x="7338645" y="3443590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부대생활평가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6" name="TextBox 235"/>
          <p:cNvSpPr txBox="1"/>
          <p:nvPr/>
        </p:nvSpPr>
        <p:spPr>
          <a:xfrm>
            <a:off x="7308304" y="2127974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자격인증평가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7356394" y="2313007"/>
            <a:ext cx="6655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주특기평가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8" name="TextBox 237"/>
          <p:cNvSpPr txBox="1"/>
          <p:nvPr/>
        </p:nvSpPr>
        <p:spPr>
          <a:xfrm>
            <a:off x="7308304" y="2498040"/>
            <a:ext cx="76174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부대생활평가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4" name="직사각형 83"/>
          <p:cNvSpPr/>
          <p:nvPr/>
        </p:nvSpPr>
        <p:spPr>
          <a:xfrm>
            <a:off x="6588224" y="2431959"/>
            <a:ext cx="1916976" cy="21537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4" name="TextBox 213"/>
          <p:cNvSpPr txBox="1"/>
          <p:nvPr/>
        </p:nvSpPr>
        <p:spPr>
          <a:xfrm>
            <a:off x="6837420" y="2929508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사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격</a:t>
            </a:r>
          </a:p>
        </p:txBody>
      </p:sp>
      <p:sp>
        <p:nvSpPr>
          <p:cNvPr id="215" name="TextBox 214"/>
          <p:cNvSpPr txBox="1"/>
          <p:nvPr/>
        </p:nvSpPr>
        <p:spPr>
          <a:xfrm>
            <a:off x="6789330" y="3181681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화생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방</a:t>
            </a:r>
          </a:p>
        </p:txBody>
      </p:sp>
      <p:sp>
        <p:nvSpPr>
          <p:cNvPr id="216" name="TextBox 215"/>
          <p:cNvSpPr txBox="1"/>
          <p:nvPr/>
        </p:nvSpPr>
        <p:spPr>
          <a:xfrm>
            <a:off x="6837420" y="3433854"/>
            <a:ext cx="3770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경계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7" name="직사각형 216"/>
          <p:cNvSpPr/>
          <p:nvPr/>
        </p:nvSpPr>
        <p:spPr>
          <a:xfrm>
            <a:off x="7308654" y="2907303"/>
            <a:ext cx="953405" cy="2014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0" name="모서리가 둥근 직사각형 219"/>
          <p:cNvSpPr/>
          <p:nvPr/>
        </p:nvSpPr>
        <p:spPr>
          <a:xfrm>
            <a:off x="6882245" y="4279497"/>
            <a:ext cx="707599" cy="228216"/>
          </a:xfrm>
          <a:prstGeom prst="roundRect">
            <a:avLst/>
          </a:prstGeom>
          <a:solidFill>
            <a:srgbClr val="FAC0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5" name="모서리가 둥근 직사각형 224"/>
          <p:cNvSpPr/>
          <p:nvPr/>
        </p:nvSpPr>
        <p:spPr>
          <a:xfrm>
            <a:off x="7651329" y="4279497"/>
            <a:ext cx="707599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7789853" y="4284555"/>
            <a:ext cx="47417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확인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26" name="TextBox 225"/>
          <p:cNvSpPr txBox="1"/>
          <p:nvPr/>
        </p:nvSpPr>
        <p:spPr>
          <a:xfrm>
            <a:off x="7045441" y="4291152"/>
            <a:ext cx="37991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취소</a:t>
            </a:r>
            <a:endParaRPr lang="ko-KR" altLang="en-US" sz="8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9" name="모서리가 둥근 직사각형 238"/>
          <p:cNvSpPr/>
          <p:nvPr/>
        </p:nvSpPr>
        <p:spPr>
          <a:xfrm>
            <a:off x="6897737" y="2549500"/>
            <a:ext cx="1283663" cy="228216"/>
          </a:xfrm>
          <a:prstGeom prst="roundRect">
            <a:avLst/>
          </a:prstGeom>
          <a:solidFill>
            <a:srgbClr val="9CD4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dirty="0" smtClean="0">
                <a:latin typeface="나눔고딕" pitchFamily="50" charset="-127"/>
                <a:ea typeface="나눔고딕" pitchFamily="50" charset="-127"/>
              </a:rPr>
              <a:t>자격인증평</a:t>
            </a:r>
            <a:r>
              <a:rPr lang="ko-KR" altLang="en-US" sz="900" dirty="0">
                <a:latin typeface="나눔고딕" pitchFamily="50" charset="-127"/>
                <a:ea typeface="나눔고딕" pitchFamily="50" charset="-127"/>
              </a:rPr>
              <a:t>가</a:t>
            </a:r>
          </a:p>
        </p:txBody>
      </p:sp>
      <p:sp>
        <p:nvSpPr>
          <p:cNvPr id="245" name="TextBox 244"/>
          <p:cNvSpPr txBox="1"/>
          <p:nvPr/>
        </p:nvSpPr>
        <p:spPr>
          <a:xfrm>
            <a:off x="6741240" y="3686027"/>
            <a:ext cx="56938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smtClean="0">
                <a:latin typeface="나눔고딕" pitchFamily="50" charset="-127"/>
                <a:ea typeface="나눔고딕" pitchFamily="50" charset="-127"/>
              </a:rPr>
              <a:t>정신전</a:t>
            </a:r>
            <a:r>
              <a:rPr lang="ko-KR" altLang="en-US" sz="800">
                <a:latin typeface="나눔고딕" pitchFamily="50" charset="-127"/>
                <a:ea typeface="나눔고딕" pitchFamily="50" charset="-127"/>
              </a:rPr>
              <a:t>력</a:t>
            </a:r>
            <a:endParaRPr lang="ko-KR" altLang="en-US" sz="8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6" name="TextBox 245"/>
          <p:cNvSpPr txBox="1"/>
          <p:nvPr/>
        </p:nvSpPr>
        <p:spPr>
          <a:xfrm>
            <a:off x="6789330" y="3938200"/>
            <a:ext cx="47320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나눔고딕" pitchFamily="50" charset="-127"/>
                <a:ea typeface="나눔고딕" pitchFamily="50" charset="-127"/>
              </a:rPr>
              <a:t>구급</a:t>
            </a:r>
            <a:r>
              <a:rPr lang="ko-KR" altLang="en-US" sz="800" dirty="0">
                <a:latin typeface="나눔고딕" pitchFamily="50" charset="-127"/>
                <a:ea typeface="나눔고딕" pitchFamily="50" charset="-127"/>
              </a:rPr>
              <a:t>법</a:t>
            </a:r>
          </a:p>
        </p:txBody>
      </p:sp>
      <p:sp>
        <p:nvSpPr>
          <p:cNvPr id="247" name="직사각형 246"/>
          <p:cNvSpPr/>
          <p:nvPr/>
        </p:nvSpPr>
        <p:spPr>
          <a:xfrm>
            <a:off x="7308654" y="3161057"/>
            <a:ext cx="953405" cy="2014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8" name="직사각형 247"/>
          <p:cNvSpPr/>
          <p:nvPr/>
        </p:nvSpPr>
        <p:spPr>
          <a:xfrm>
            <a:off x="7308654" y="3414811"/>
            <a:ext cx="953405" cy="2014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49" name="직사각형 248"/>
          <p:cNvSpPr/>
          <p:nvPr/>
        </p:nvSpPr>
        <p:spPr>
          <a:xfrm>
            <a:off x="7308654" y="3668565"/>
            <a:ext cx="953405" cy="2014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50" name="직사각형 249"/>
          <p:cNvSpPr/>
          <p:nvPr/>
        </p:nvSpPr>
        <p:spPr>
          <a:xfrm>
            <a:off x="7308654" y="3922320"/>
            <a:ext cx="953405" cy="20143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spcCol="0" rtlCol="0" anchor="ctr"/>
          <a:lstStyle/>
          <a:p>
            <a:pPr algn="ctr"/>
            <a:endParaRPr lang="ko-KR" altLang="en-US"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85" name="직선 화살표 연결선 184"/>
          <p:cNvCxnSpPr/>
          <p:nvPr/>
        </p:nvCxnSpPr>
        <p:spPr>
          <a:xfrm>
            <a:off x="2736104" y="3157207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직선 화살표 연결선 185"/>
          <p:cNvCxnSpPr/>
          <p:nvPr/>
        </p:nvCxnSpPr>
        <p:spPr>
          <a:xfrm>
            <a:off x="5724128" y="3151267"/>
            <a:ext cx="683768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8091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7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>
            <a:off x="0" y="8776"/>
            <a:ext cx="2987824" cy="5715000"/>
          </a:xfrm>
          <a:prstGeom prst="rtTriangle">
            <a:avLst/>
          </a:prstGeom>
          <a:solidFill>
            <a:srgbClr val="8BBF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411760" y="2374820"/>
            <a:ext cx="40238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en-US" altLang="ko-KR" sz="5400" b="1" dirty="0">
                <a:ln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3</a:t>
            </a:r>
            <a:r>
              <a:rPr lang="en-US" altLang="ko-KR" sz="5400" b="1" dirty="0" smtClean="0">
                <a:ln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. </a:t>
            </a:r>
            <a:r>
              <a:rPr lang="ko-KR" altLang="en-US" sz="5400" b="1" dirty="0" smtClean="0">
                <a:ln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개발 명세</a:t>
            </a:r>
            <a:endParaRPr lang="en-US" altLang="ko-KR" sz="5400" b="1" dirty="0" smtClean="0">
              <a:ln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75187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7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>
            <a:off x="0" y="8776"/>
            <a:ext cx="2987824" cy="5715000"/>
          </a:xfrm>
          <a:prstGeom prst="rtTriangle">
            <a:avLst/>
          </a:prstGeom>
          <a:solidFill>
            <a:srgbClr val="8BBF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411760" y="2374820"/>
            <a:ext cx="40238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en-US" altLang="ko-KR" sz="5400" b="1" cap="none" spc="0" dirty="0" smtClean="0">
                <a:ln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1. </a:t>
            </a:r>
            <a:r>
              <a:rPr lang="ko-KR" altLang="en-US" sz="5400" b="1" cap="none" spc="0" dirty="0" smtClean="0">
                <a:ln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개발</a:t>
            </a:r>
            <a:r>
              <a:rPr lang="ko-KR" altLang="en-US" sz="5400" b="1" cap="none" spc="0" dirty="0" smtClean="0">
                <a:ln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</a:rPr>
              <a:t> 배경</a:t>
            </a:r>
            <a:endParaRPr lang="en-US" altLang="ko-KR" sz="5400" b="1" cap="none" spc="0" dirty="0">
              <a:ln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19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2510866" y="732106"/>
            <a:ext cx="37622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>
                <a:latin typeface="나눔고딕" pitchFamily="50" charset="-127"/>
                <a:ea typeface="나눔고딕" pitchFamily="50" charset="-127"/>
              </a:rPr>
              <a:t>Make Us </a:t>
            </a:r>
            <a:r>
              <a:rPr lang="ko-KR" altLang="en-US" b="1" dirty="0" smtClean="0">
                <a:latin typeface="나눔고딕" pitchFamily="50" charset="-127"/>
                <a:ea typeface="나눔고딕" pitchFamily="50" charset="-127"/>
              </a:rPr>
              <a:t>개발에 도움을 준 기술</a:t>
            </a:r>
            <a:r>
              <a:rPr lang="ko-KR" altLang="en-US" b="1" dirty="0">
                <a:latin typeface="나눔고딕" pitchFamily="50" charset="-127"/>
                <a:ea typeface="나눔고딕" pitchFamily="50" charset="-127"/>
              </a:rPr>
              <a:t>들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617326" y="1253148"/>
            <a:ext cx="7776865" cy="4176464"/>
            <a:chOff x="179510" y="1273324"/>
            <a:chExt cx="7776865" cy="4176464"/>
          </a:xfrm>
        </p:grpSpPr>
        <p:sp>
          <p:nvSpPr>
            <p:cNvPr id="3" name="직사각형 2"/>
            <p:cNvSpPr/>
            <p:nvPr/>
          </p:nvSpPr>
          <p:spPr>
            <a:xfrm>
              <a:off x="179510" y="1273324"/>
              <a:ext cx="7776865" cy="417646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28" name="Picture 4" descr="C:\Users\Admin\Downloads\Jetpack_logo (2)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54024" y="3401320"/>
              <a:ext cx="1524100" cy="1524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651544" y="2995999"/>
              <a:ext cx="15263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안드로이드 운영체제</a:t>
              </a:r>
              <a:endParaRPr lang="ko-KR" altLang="en-US" sz="1200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637527" y="2994658"/>
              <a:ext cx="214674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안드로이드 스튜디오 개발환경</a:t>
              </a:r>
              <a:endParaRPr lang="ko-KR" altLang="en-US" sz="1200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267628" y="2994657"/>
              <a:ext cx="237597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자바 프로그래밍 언어 </a:t>
              </a:r>
              <a:r>
                <a:rPr lang="en-US" altLang="ko-KR" sz="1200" dirty="0" smtClean="0">
                  <a:latin typeface="나눔고딕" pitchFamily="50" charset="-127"/>
                  <a:ea typeface="나눔고딕" pitchFamily="50" charset="-127"/>
                </a:rPr>
                <a:t>with JDK 8</a:t>
              </a:r>
              <a:endParaRPr lang="ko-KR" altLang="en-US" sz="1200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748191" y="4877320"/>
              <a:ext cx="214674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안드로이드 아키텍처 컴포넌트</a:t>
              </a:r>
              <a:endParaRPr lang="ko-KR" altLang="en-US" sz="1200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756061" y="4864300"/>
              <a:ext cx="15488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>
                  <a:latin typeface="나눔고딕" pitchFamily="50" charset="-127"/>
                  <a:ea typeface="나눔고딕" pitchFamily="50" charset="-127"/>
                </a:rPr>
                <a:t>SQLite </a:t>
              </a: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데이터베이스</a:t>
              </a:r>
              <a:endParaRPr lang="ko-KR" altLang="en-US" sz="1200" dirty="0">
                <a:latin typeface="나눔고딕" pitchFamily="50" charset="-127"/>
                <a:ea typeface="나눔고딕" pitchFamily="50" charset="-127"/>
              </a:endParaRPr>
            </a:p>
          </p:txBody>
        </p:sp>
        <p:pic>
          <p:nvPicPr>
            <p:cNvPr id="1026" name="Picture 2" descr="Image result for 안드로이드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4416" y="1526082"/>
              <a:ext cx="1300636" cy="13006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4" descr="Related image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43807" y="1526082"/>
              <a:ext cx="1734181" cy="13006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Related image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325" y="1386140"/>
              <a:ext cx="1440578" cy="14405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Image result for sqlite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01872" y="3605076"/>
              <a:ext cx="2221559" cy="10526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80718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MVVM Infographi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19" y="697260"/>
            <a:ext cx="8568953" cy="3746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467544" y="4443431"/>
            <a:ext cx="8208912" cy="790334"/>
            <a:chOff x="467544" y="4443431"/>
            <a:chExt cx="8208912" cy="790334"/>
          </a:xfrm>
        </p:grpSpPr>
        <p:sp>
          <p:nvSpPr>
            <p:cNvPr id="26" name="직사각형 25"/>
            <p:cNvSpPr/>
            <p:nvPr/>
          </p:nvSpPr>
          <p:spPr>
            <a:xfrm>
              <a:off x="467544" y="4443431"/>
              <a:ext cx="8208912" cy="79033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536164" y="4513684"/>
              <a:ext cx="828092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b="1" dirty="0" smtClean="0">
                  <a:latin typeface="나눔고딕" pitchFamily="50" charset="-127"/>
                  <a:ea typeface="나눔고딕" pitchFamily="50" charset="-127"/>
                </a:rPr>
                <a:t>MVVM?</a:t>
              </a:r>
              <a:endParaRPr lang="ko-KR" altLang="en-US" sz="1400" b="1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27584" y="4839013"/>
              <a:ext cx="66591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>
                  <a:latin typeface="나눔고딕" pitchFamily="50" charset="-127"/>
                  <a:ea typeface="나눔고딕" pitchFamily="50" charset="-127"/>
                </a:rPr>
                <a:t>Make Us </a:t>
              </a: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기반 기술 중 하나인 안드로이드 아키텍처 컴포넌트가 따르고 있는 소프트웨어 설계 디자인</a:t>
              </a:r>
              <a:endParaRPr lang="ko-KR" altLang="en-US" sz="1200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7046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C:\Users\Admin\Downloads\final-architectur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6268"/>
            <a:ext cx="4860032" cy="3645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4465906" y="1962315"/>
            <a:ext cx="4248472" cy="2185794"/>
            <a:chOff x="4499992" y="769268"/>
            <a:chExt cx="4248472" cy="2185794"/>
          </a:xfrm>
        </p:grpSpPr>
        <p:sp>
          <p:nvSpPr>
            <p:cNvPr id="11" name="직사각형 10"/>
            <p:cNvSpPr/>
            <p:nvPr/>
          </p:nvSpPr>
          <p:spPr>
            <a:xfrm>
              <a:off x="4499992" y="769268"/>
              <a:ext cx="4248472" cy="21857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4686328" y="985291"/>
              <a:ext cx="359408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400" b="1" dirty="0" smtClean="0">
                  <a:latin typeface="나눔고딕" pitchFamily="50" charset="-127"/>
                  <a:ea typeface="나눔고딕" pitchFamily="50" charset="-127"/>
                </a:rPr>
                <a:t>안드로이드 아키텍처</a:t>
              </a:r>
              <a:r>
                <a:rPr lang="en-US" altLang="ko-KR" sz="1400" b="1" dirty="0"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ko-KR" altLang="en-US" sz="1400" b="1" dirty="0" smtClean="0">
                  <a:latin typeface="나눔고딕" pitchFamily="50" charset="-127"/>
                  <a:ea typeface="나눔고딕" pitchFamily="50" charset="-127"/>
                </a:rPr>
                <a:t>컴포넌트 활용 효과</a:t>
              </a:r>
              <a:endParaRPr lang="ko-KR" altLang="en-US" sz="1400" b="1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80196" y="1293068"/>
              <a:ext cx="3990128" cy="1661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en-US" altLang="ko-KR" sz="1200" dirty="0" smtClean="0">
                  <a:latin typeface="나눔고딕" pitchFamily="50" charset="-127"/>
                  <a:ea typeface="나눔고딕" pitchFamily="50" charset="-127"/>
                </a:rPr>
                <a:t>MVVM </a:t>
              </a: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모델을 활용하여 효율적인 코드 작성</a:t>
              </a:r>
              <a:endParaRPr lang="en-US" altLang="ko-KR" sz="12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17145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200" dirty="0" err="1" smtClean="0">
                  <a:latin typeface="나눔고딕" pitchFamily="50" charset="-127"/>
                  <a:ea typeface="나눔고딕" pitchFamily="50" charset="-127"/>
                </a:rPr>
                <a:t>액티비티</a:t>
              </a: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 생명주기로 인한 데이터 손실 회피</a:t>
              </a:r>
              <a:endParaRPr lang="en-US" altLang="ko-KR" sz="12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17145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디자인과 비즈니스 </a:t>
              </a:r>
              <a:r>
                <a:rPr lang="ko-KR" altLang="en-US" sz="1200" dirty="0" err="1" smtClean="0">
                  <a:latin typeface="나눔고딕" pitchFamily="50" charset="-127"/>
                  <a:ea typeface="나눔고딕" pitchFamily="50" charset="-127"/>
                </a:rPr>
                <a:t>로직</a:t>
              </a: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 분리</a:t>
              </a:r>
              <a:endParaRPr lang="en-US" altLang="ko-KR" sz="1200" dirty="0">
                <a:latin typeface="나눔고딕" pitchFamily="50" charset="-127"/>
                <a:ea typeface="나눔고딕" pitchFamily="50" charset="-127"/>
              </a:endParaRPr>
            </a:p>
            <a:p>
              <a:pPr marL="17145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데이터 변경 이벤트 발생 시</a:t>
              </a:r>
              <a:r>
                <a:rPr lang="en-US" altLang="ko-KR" sz="1200" dirty="0"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화면 자동 업데이트</a:t>
              </a:r>
              <a:endParaRPr lang="en-US" altLang="ko-KR" sz="12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17145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역할이 다른 코드 간 종속 회피</a:t>
              </a:r>
              <a:endParaRPr lang="en-US" altLang="ko-KR" sz="12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171450" indent="-171450">
                <a:buFont typeface="Arial" charset="0"/>
                <a:buChar char="•"/>
              </a:pPr>
              <a:endParaRPr lang="ko-KR" altLang="en-US" sz="1200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0001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Image result for viewmod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82" y="769268"/>
            <a:ext cx="4608513" cy="4793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4378890" y="1345332"/>
            <a:ext cx="4248472" cy="2948176"/>
            <a:chOff x="4378890" y="1345332"/>
            <a:chExt cx="4248472" cy="2948176"/>
          </a:xfrm>
        </p:grpSpPr>
        <p:sp>
          <p:nvSpPr>
            <p:cNvPr id="8" name="직사각형 7"/>
            <p:cNvSpPr/>
            <p:nvPr/>
          </p:nvSpPr>
          <p:spPr>
            <a:xfrm>
              <a:off x="4378890" y="1345332"/>
              <a:ext cx="4248472" cy="28742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443404" y="1450955"/>
              <a:ext cx="3594084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400" b="1" dirty="0">
                  <a:latin typeface="나눔고딕" pitchFamily="50" charset="-127"/>
                  <a:ea typeface="나눔고딕" pitchFamily="50" charset="-127"/>
                </a:rPr>
                <a:t>하나의 </a:t>
              </a:r>
              <a:r>
                <a:rPr lang="ko-KR" altLang="en-US" sz="1400" b="1" dirty="0" err="1" smtClean="0">
                  <a:latin typeface="나눔고딕" pitchFamily="50" charset="-127"/>
                  <a:ea typeface="나눔고딕" pitchFamily="50" charset="-127"/>
                </a:rPr>
                <a:t>액티비티</a:t>
              </a:r>
              <a:r>
                <a:rPr lang="ko-KR" altLang="en-US" sz="1400" b="1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en-US" altLang="ko-KR" sz="1400" b="1" dirty="0" smtClean="0">
                  <a:latin typeface="나눔고딕" pitchFamily="50" charset="-127"/>
                  <a:ea typeface="나눔고딕" pitchFamily="50" charset="-127"/>
                </a:rPr>
                <a:t>&amp;</a:t>
              </a:r>
              <a:r>
                <a:rPr lang="ko-KR" altLang="en-US" sz="1400" b="1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ko-KR" altLang="en-US" sz="1400" b="1" dirty="0">
                  <a:latin typeface="나눔고딕" pitchFamily="50" charset="-127"/>
                  <a:ea typeface="나눔고딕" pitchFamily="50" charset="-127"/>
                </a:rPr>
                <a:t>다수의 </a:t>
              </a:r>
              <a:r>
                <a:rPr lang="ko-KR" altLang="en-US" sz="1400" b="1" dirty="0" err="1">
                  <a:latin typeface="나눔고딕" pitchFamily="50" charset="-127"/>
                  <a:ea typeface="나눔고딕" pitchFamily="50" charset="-127"/>
                </a:rPr>
                <a:t>프래그먼트</a:t>
              </a:r>
              <a:endParaRPr lang="ko-KR" altLang="en-US" sz="1400" b="1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443404" y="1777380"/>
              <a:ext cx="399012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리소스 사용 비용이 큰 </a:t>
              </a:r>
              <a:r>
                <a:rPr lang="ko-KR" altLang="en-US" sz="1200" dirty="0" err="1" smtClean="0">
                  <a:latin typeface="나눔고딕" pitchFamily="50" charset="-127"/>
                  <a:ea typeface="나눔고딕" pitchFamily="50" charset="-127"/>
                </a:rPr>
                <a:t>액티비티</a:t>
              </a: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 대신 다수의 </a:t>
              </a:r>
              <a:r>
                <a:rPr lang="ko-KR" altLang="en-US" sz="1200" dirty="0" err="1" smtClean="0">
                  <a:latin typeface="나눔고딕" pitchFamily="50" charset="-127"/>
                  <a:ea typeface="나눔고딕" pitchFamily="50" charset="-127"/>
                </a:rPr>
                <a:t>프래그먼트를</a:t>
              </a: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 구현하여 하나의 </a:t>
              </a:r>
              <a:r>
                <a:rPr lang="ko-KR" altLang="en-US" sz="1200" dirty="0" err="1" smtClean="0">
                  <a:latin typeface="나눔고딕" pitchFamily="50" charset="-127"/>
                  <a:ea typeface="나눔고딕" pitchFamily="50" charset="-127"/>
                </a:rPr>
                <a:t>액티비티</a:t>
              </a: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 안에서 교체하는 안드로이드 </a:t>
              </a:r>
              <a:r>
                <a:rPr lang="ko-KR" altLang="en-US" sz="1200" dirty="0" err="1" smtClean="0">
                  <a:latin typeface="나눔고딕" pitchFamily="50" charset="-127"/>
                  <a:ea typeface="나눔고딕" pitchFamily="50" charset="-127"/>
                </a:rPr>
                <a:t>앱</a:t>
              </a: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 설계 방식</a:t>
              </a:r>
              <a:endParaRPr lang="en-US" altLang="ko-KR" sz="1200" dirty="0" smtClean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4638742" y="2673337"/>
              <a:ext cx="722662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1400" b="1" dirty="0" smtClean="0">
                  <a:latin typeface="나눔고딕" pitchFamily="50" charset="-127"/>
                  <a:ea typeface="나눔고딕" pitchFamily="50" charset="-127"/>
                </a:rPr>
                <a:t>효과</a:t>
              </a:r>
              <a:endParaRPr lang="ko-KR" altLang="en-US" sz="1400" b="1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716016" y="3093179"/>
              <a:ext cx="35309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charset="0"/>
                <a:buChar char="•"/>
              </a:pP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리소스 사용 효율화</a:t>
              </a:r>
              <a:endParaRPr lang="en-US" altLang="ko-KR" sz="12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17145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화면전환 반응 속도 향상</a:t>
              </a:r>
              <a:endParaRPr lang="en-US" altLang="ko-KR" sz="12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171450" indent="-171450">
                <a:lnSpc>
                  <a:spcPct val="150000"/>
                </a:lnSpc>
                <a:buFont typeface="Arial" charset="0"/>
                <a:buChar char="•"/>
              </a:pPr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보일러 플레이트 코드 감소</a:t>
              </a:r>
              <a:endParaRPr lang="en-US" altLang="ko-KR" sz="12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171450" indent="-171450">
                <a:buFont typeface="Arial" charset="0"/>
                <a:buChar char="•"/>
              </a:pPr>
              <a:endParaRPr lang="en-US" altLang="ko-KR" sz="12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171450" indent="-171450">
                <a:buFont typeface="Arial" charset="0"/>
                <a:buChar char="•"/>
              </a:pPr>
              <a:endParaRPr lang="ko-KR" altLang="en-US" sz="1200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750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7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>
            <a:off x="0" y="8776"/>
            <a:ext cx="2987824" cy="5715000"/>
          </a:xfrm>
          <a:prstGeom prst="rtTriangle">
            <a:avLst/>
          </a:prstGeom>
          <a:solidFill>
            <a:srgbClr val="8BBF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411760" y="2374820"/>
            <a:ext cx="40238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en-US" altLang="ko-KR" sz="5400" b="1" dirty="0">
                <a:ln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4</a:t>
            </a:r>
            <a:r>
              <a:rPr lang="en-US" altLang="ko-KR" sz="5400" b="1" dirty="0" smtClean="0">
                <a:ln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. </a:t>
            </a:r>
            <a:r>
              <a:rPr lang="ko-KR" altLang="en-US" sz="5400" b="1" dirty="0" smtClean="0">
                <a:ln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향후 발전</a:t>
            </a:r>
            <a:endParaRPr lang="en-US" altLang="ko-KR" sz="5400" b="1" dirty="0" smtClean="0">
              <a:ln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488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7" name="직선 연결선 6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402175" y="985292"/>
            <a:ext cx="4339650" cy="38779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나눔고딕" pitchFamily="50" charset="-127"/>
                <a:ea typeface="나눔고딕" pitchFamily="50" charset="-127"/>
              </a:rPr>
              <a:t>향후발전요소</a:t>
            </a:r>
            <a:endParaRPr lang="en-US" altLang="ko-KR" dirty="0" smtClean="0">
              <a:latin typeface="나눔고딕" pitchFamily="50" charset="-127"/>
              <a:ea typeface="나눔고딕" pitchFamily="50" charset="-127"/>
            </a:endParaRPr>
          </a:p>
          <a:p>
            <a:endParaRPr lang="en-US" altLang="ko-KR" dirty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병사용 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App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을 제작해 현재 있는 간부용 </a:t>
            </a:r>
            <a:r>
              <a:rPr lang="ko-KR" altLang="en-US" sz="1200" dirty="0" err="1" smtClean="0">
                <a:latin typeface="나눔고딕" pitchFamily="50" charset="-127"/>
                <a:ea typeface="나눔고딕" pitchFamily="50" charset="-127"/>
              </a:rPr>
              <a:t>앱과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연동해 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용사 개인에 대한 세심한 관리가 가능하게 한다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err="1" smtClean="0">
                <a:latin typeface="나눔고딕" pitchFamily="50" charset="-127"/>
                <a:ea typeface="나눔고딕" pitchFamily="50" charset="-127"/>
              </a:rPr>
              <a:t>앱의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운영은 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광고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탭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을 만들어 군인들에게 필요한 정보나 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상품을 판매하는 광고를 </a:t>
            </a:r>
            <a:r>
              <a:rPr lang="ko-KR" altLang="en-US" sz="1200" dirty="0" err="1" smtClean="0">
                <a:latin typeface="나눔고딕" pitchFamily="50" charset="-127"/>
                <a:ea typeface="나눔고딕" pitchFamily="50" charset="-127"/>
              </a:rPr>
              <a:t>달아줌으로서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그 수익으로 운영한다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err="1" smtClean="0">
                <a:latin typeface="나눔고딕" pitchFamily="50" charset="-127"/>
                <a:ea typeface="나눔고딕" pitchFamily="50" charset="-127"/>
              </a:rPr>
              <a:t>클라우드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서버를 두어 </a:t>
            </a:r>
            <a:r>
              <a:rPr lang="ko-KR" altLang="en-US" sz="1200" dirty="0" err="1" smtClean="0">
                <a:latin typeface="나눔고딕" pitchFamily="50" charset="-127"/>
                <a:ea typeface="나눔고딕" pitchFamily="50" charset="-127"/>
              </a:rPr>
              <a:t>병사앱과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200" dirty="0" err="1" smtClean="0">
                <a:latin typeface="나눔고딕" pitchFamily="50" charset="-127"/>
                <a:ea typeface="나눔고딕" pitchFamily="50" charset="-127"/>
              </a:rPr>
              <a:t>간부앱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데이터를 종합하여 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빅데이터를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형성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해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인사관리와 식수관리를 개선한다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endParaRPr lang="en-US" altLang="ko-KR" sz="1400" dirty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자료교환 체계를 이용해 연대통합행정업무에서 필요한 데이터를 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200" dirty="0" err="1" smtClean="0">
                <a:latin typeface="나눔고딕" pitchFamily="50" charset="-127"/>
                <a:ea typeface="나눔고딕" pitchFamily="50" charset="-127"/>
              </a:rPr>
              <a:t>모바일로</a:t>
            </a: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수집하고 출력해</a:t>
            </a:r>
            <a:r>
              <a:rPr lang="en-US" altLang="ko-KR" sz="12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모바일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 업무 환경을 구축</a:t>
            </a: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804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그룹 9"/>
          <p:cNvGrpSpPr/>
          <p:nvPr/>
        </p:nvGrpSpPr>
        <p:grpSpPr>
          <a:xfrm>
            <a:off x="5538968" y="1599523"/>
            <a:ext cx="2274451" cy="2528406"/>
            <a:chOff x="5327555" y="1599523"/>
            <a:chExt cx="2274451" cy="2528406"/>
          </a:xfrm>
        </p:grpSpPr>
        <p:sp>
          <p:nvSpPr>
            <p:cNvPr id="127" name="직사각형 126"/>
            <p:cNvSpPr/>
            <p:nvPr/>
          </p:nvSpPr>
          <p:spPr>
            <a:xfrm>
              <a:off x="5690801" y="3559611"/>
              <a:ext cx="284159" cy="284159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28" name="직사각형 127"/>
            <p:cNvSpPr/>
            <p:nvPr/>
          </p:nvSpPr>
          <p:spPr>
            <a:xfrm>
              <a:off x="6181211" y="3370171"/>
              <a:ext cx="284159" cy="473598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29" name="직사각형 128"/>
            <p:cNvSpPr/>
            <p:nvPr/>
          </p:nvSpPr>
          <p:spPr>
            <a:xfrm>
              <a:off x="6654809" y="3701690"/>
              <a:ext cx="284159" cy="142080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30" name="직사각형 129"/>
            <p:cNvSpPr/>
            <p:nvPr/>
          </p:nvSpPr>
          <p:spPr>
            <a:xfrm>
              <a:off x="7128408" y="2044096"/>
              <a:ext cx="284159" cy="1799674"/>
            </a:xfrm>
            <a:prstGeom prst="rect">
              <a:avLst/>
            </a:prstGeom>
            <a:solidFill>
              <a:srgbClr val="9CD4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charset="-127"/>
                <a:ea typeface="나눔고딕" charset="-127"/>
              </a:endParaRPr>
            </a:p>
          </p:txBody>
        </p:sp>
        <p:cxnSp>
          <p:nvCxnSpPr>
            <p:cNvPr id="131" name="직선 연결선 130"/>
            <p:cNvCxnSpPr/>
            <p:nvPr/>
          </p:nvCxnSpPr>
          <p:spPr>
            <a:xfrm>
              <a:off x="5518173" y="3843770"/>
              <a:ext cx="208383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TextBox 131"/>
            <p:cNvSpPr txBox="1"/>
            <p:nvPr/>
          </p:nvSpPr>
          <p:spPr>
            <a:xfrm>
              <a:off x="6345228" y="1678485"/>
              <a:ext cx="963076" cy="2429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00" dirty="0" smtClean="0">
                  <a:latin typeface="나눔고딕" charset="-127"/>
                  <a:ea typeface="나눔고딕" charset="-127"/>
                </a:rPr>
                <a:t>2012</a:t>
              </a:r>
              <a:r>
                <a:rPr lang="ko-KR" altLang="en-US" sz="600" dirty="0" smtClean="0">
                  <a:latin typeface="나눔고딕" charset="-127"/>
                  <a:ea typeface="나눔고딕" charset="-127"/>
                </a:rPr>
                <a:t>년 국방부</a:t>
              </a:r>
              <a:endParaRPr lang="ko-KR" altLang="en-US" sz="6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5327555" y="1599523"/>
              <a:ext cx="1499635" cy="3643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atin typeface="나눔고딕" charset="-127"/>
                  <a:ea typeface="나눔고딕" charset="-127"/>
                </a:rPr>
                <a:t>간부</a:t>
              </a:r>
              <a:r>
                <a:rPr lang="en-US" altLang="ko-KR" sz="1200" dirty="0" smtClean="0">
                  <a:latin typeface="나눔고딕" charset="-127"/>
                  <a:ea typeface="나눔고딕" charset="-127"/>
                </a:rPr>
                <a:t>:</a:t>
              </a:r>
              <a:r>
                <a:rPr lang="ko-KR" altLang="en-US" sz="1200" dirty="0" smtClean="0">
                  <a:latin typeface="나눔고딕" charset="-127"/>
                  <a:ea typeface="나눔고딕" charset="-127"/>
                </a:rPr>
                <a:t>병사 비율</a:t>
              </a:r>
              <a:endParaRPr lang="ko-KR" altLang="en-US" sz="12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5446327" y="2073671"/>
              <a:ext cx="923988" cy="3643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atin typeface="나눔고딕" charset="-127"/>
                  <a:ea typeface="나눔고딕" charset="-127"/>
                </a:rPr>
                <a:t>전체 </a:t>
              </a:r>
              <a:r>
                <a:rPr lang="en-US" altLang="ko-KR" sz="1200" dirty="0" smtClean="0">
                  <a:latin typeface="나눔고딕" charset="-127"/>
                  <a:ea typeface="나눔고딕" charset="-127"/>
                </a:rPr>
                <a:t>65</a:t>
              </a:r>
              <a:endParaRPr lang="ko-KR" altLang="en-US" sz="12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35" name="TextBox 134"/>
            <p:cNvSpPr txBox="1"/>
            <p:nvPr/>
          </p:nvSpPr>
          <p:spPr>
            <a:xfrm>
              <a:off x="5690801" y="3479404"/>
              <a:ext cx="365209" cy="3643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>
                  <a:latin typeface="나눔고딕" charset="-127"/>
                  <a:ea typeface="나눔고딕" charset="-127"/>
                </a:rPr>
                <a:t>6</a:t>
              </a:r>
              <a:endParaRPr lang="ko-KR" altLang="en-US" sz="12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6063372" y="2124277"/>
              <a:ext cx="668868" cy="2631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700" dirty="0" smtClean="0">
                  <a:latin typeface="나눔고딕" charset="-127"/>
                  <a:ea typeface="나눔고딕" charset="-127"/>
                </a:rPr>
                <a:t>단위</a:t>
              </a:r>
              <a:r>
                <a:rPr lang="en-US" altLang="ko-KR" sz="700" dirty="0" smtClean="0">
                  <a:latin typeface="나눔고딕" charset="-127"/>
                  <a:ea typeface="나눔고딕" charset="-127"/>
                </a:rPr>
                <a:t>: </a:t>
              </a:r>
              <a:r>
                <a:rPr lang="ko-KR" altLang="en-US" sz="700" dirty="0" smtClean="0">
                  <a:latin typeface="나눔고딕" charset="-127"/>
                  <a:ea typeface="나눔고딕" charset="-127"/>
                </a:rPr>
                <a:t>만</a:t>
              </a:r>
              <a:endParaRPr lang="ko-KR" altLang="en-US" sz="7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37" name="TextBox 136"/>
            <p:cNvSpPr txBox="1"/>
            <p:nvPr/>
          </p:nvSpPr>
          <p:spPr>
            <a:xfrm>
              <a:off x="6113485" y="3289965"/>
              <a:ext cx="487508" cy="3643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>
                  <a:latin typeface="나눔고딕" charset="-127"/>
                  <a:ea typeface="나눔고딕" charset="-127"/>
                </a:rPr>
                <a:t>10</a:t>
              </a:r>
              <a:endParaRPr lang="ko-KR" altLang="en-US" sz="12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6660232" y="3621866"/>
              <a:ext cx="365209" cy="3643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>
                  <a:latin typeface="나눔고딕" charset="-127"/>
                  <a:ea typeface="나눔고딕" charset="-127"/>
                </a:rPr>
                <a:t>2</a:t>
              </a:r>
              <a:endParaRPr lang="ko-KR" altLang="en-US" sz="12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7081396" y="1963889"/>
              <a:ext cx="487508" cy="3643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>
                  <a:latin typeface="나눔고딕" charset="-127"/>
                  <a:ea typeface="나눔고딕" charset="-127"/>
                </a:rPr>
                <a:t>45</a:t>
              </a:r>
              <a:endParaRPr lang="ko-KR" altLang="en-US" sz="12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5622011" y="3804049"/>
              <a:ext cx="559200" cy="323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>
                  <a:latin typeface="나눔고딕" charset="-127"/>
                  <a:ea typeface="나눔고딕" charset="-127"/>
                </a:rPr>
                <a:t>장</a:t>
              </a:r>
              <a:r>
                <a:rPr lang="ko-KR" altLang="en-US" sz="1000" dirty="0">
                  <a:latin typeface="나눔고딕" charset="-127"/>
                  <a:ea typeface="나눔고딕" charset="-127"/>
                </a:rPr>
                <a:t>교</a:t>
              </a: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6056010" y="3804049"/>
              <a:ext cx="717346" cy="323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err="1" smtClean="0">
                  <a:latin typeface="나눔고딕" charset="-127"/>
                  <a:ea typeface="나눔고딕" charset="-127"/>
                </a:rPr>
                <a:t>부사</a:t>
              </a:r>
              <a:r>
                <a:rPr lang="ko-KR" altLang="en-US" sz="1000" dirty="0" err="1">
                  <a:latin typeface="나눔고딕" charset="-127"/>
                  <a:ea typeface="나눔고딕" charset="-127"/>
                </a:rPr>
                <a:t>관</a:t>
              </a:r>
              <a:endParaRPr lang="ko-KR" altLang="en-US" sz="1000" dirty="0">
                <a:latin typeface="나눔고딕" charset="-127"/>
                <a:ea typeface="나눔고딕" charset="-127"/>
              </a:endParaRP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6553141" y="3804049"/>
              <a:ext cx="717346" cy="323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>
                  <a:latin typeface="나눔고딕" charset="-127"/>
                  <a:ea typeface="나눔고딕" charset="-127"/>
                </a:rPr>
                <a:t>군무</a:t>
              </a:r>
              <a:r>
                <a:rPr lang="ko-KR" altLang="en-US" sz="1000" dirty="0">
                  <a:latin typeface="나눔고딕" charset="-127"/>
                  <a:ea typeface="나눔고딕" charset="-127"/>
                </a:rPr>
                <a:t>원</a:t>
              </a: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7042806" y="3804049"/>
              <a:ext cx="559200" cy="3238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dirty="0" smtClean="0">
                  <a:latin typeface="나눔고딕" charset="-127"/>
                  <a:ea typeface="나눔고딕" charset="-127"/>
                </a:rPr>
                <a:t>병</a:t>
              </a:r>
              <a:r>
                <a:rPr lang="ko-KR" altLang="en-US" sz="1000" dirty="0">
                  <a:latin typeface="나눔고딕" charset="-127"/>
                  <a:ea typeface="나눔고딕" charset="-127"/>
                </a:rPr>
                <a:t>사</a:t>
              </a: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894981" y="2145841"/>
            <a:ext cx="3875168" cy="1872208"/>
            <a:chOff x="583984" y="1450778"/>
            <a:chExt cx="3875168" cy="1478729"/>
          </a:xfrm>
          <a:solidFill>
            <a:srgbClr val="C7E7EB"/>
          </a:solidFill>
        </p:grpSpPr>
        <p:sp>
          <p:nvSpPr>
            <p:cNvPr id="32" name="직사각형 31"/>
            <p:cNvSpPr/>
            <p:nvPr/>
          </p:nvSpPr>
          <p:spPr>
            <a:xfrm>
              <a:off x="583984" y="1450778"/>
              <a:ext cx="3875168" cy="147872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1505078" y="2068003"/>
              <a:ext cx="2321469" cy="27699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행정 처리를 위한 </a:t>
              </a:r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간부 인원 부족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1548570" y="2516914"/>
              <a:ext cx="1560042" cy="276999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이어지는 </a:t>
              </a:r>
              <a:r>
                <a:rPr lang="ko-KR" altLang="en-US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업무량 과중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26" name="직사각형 125"/>
            <p:cNvSpPr/>
            <p:nvPr/>
          </p:nvSpPr>
          <p:spPr>
            <a:xfrm>
              <a:off x="719572" y="1633364"/>
              <a:ext cx="3564396" cy="307777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ko-KR" altLang="en-US" sz="1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고딕" pitchFamily="50" charset="-127"/>
                  <a:ea typeface="나눔고딕" pitchFamily="50" charset="-127"/>
                </a:rPr>
                <a:t>전투력을 유지하기 위해 필수적인 행정 업무</a:t>
              </a:r>
              <a:endPara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12960" y="2037225"/>
              <a:ext cx="732893" cy="3077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latin typeface="나눔고딕" pitchFamily="50" charset="-127"/>
                  <a:ea typeface="나눔고딕" pitchFamily="50" charset="-127"/>
                </a:rPr>
                <a:t>하지만</a:t>
              </a:r>
              <a:r>
                <a:rPr lang="en-US" altLang="ko-KR" sz="1400" b="1" dirty="0" smtClean="0">
                  <a:latin typeface="나눔고딕" pitchFamily="50" charset="-127"/>
                  <a:ea typeface="나눔고딕" pitchFamily="50" charset="-127"/>
                </a:rPr>
                <a:t>,</a:t>
              </a:r>
              <a:endParaRPr lang="ko-KR" altLang="en-US" sz="1400" b="1" dirty="0"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12960" y="2473581"/>
              <a:ext cx="732893" cy="307777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 smtClean="0">
                  <a:latin typeface="나눔고딕" pitchFamily="50" charset="-127"/>
                  <a:ea typeface="나눔고딕" pitchFamily="50" charset="-127"/>
                </a:rPr>
                <a:t>그래</a:t>
              </a:r>
              <a:r>
                <a:rPr lang="ko-KR" altLang="en-US" sz="1400" b="1" dirty="0">
                  <a:latin typeface="나눔고딕" pitchFamily="50" charset="-127"/>
                  <a:ea typeface="나눔고딕" pitchFamily="50" charset="-127"/>
                </a:rPr>
                <a:t>서</a:t>
              </a:r>
              <a:r>
                <a:rPr lang="en-US" altLang="ko-KR" sz="1400" b="1" dirty="0" smtClean="0">
                  <a:latin typeface="나눔고딕" pitchFamily="50" charset="-127"/>
                  <a:ea typeface="나눔고딕" pitchFamily="50" charset="-127"/>
                </a:rPr>
                <a:t>,</a:t>
              </a:r>
              <a:endParaRPr lang="ko-KR" altLang="en-US" sz="1400" b="1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822972" y="1570961"/>
            <a:ext cx="35690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병사에 비해 턱없이 부족한 간부</a:t>
            </a:r>
            <a:endParaRPr lang="en-US" altLang="ko-KR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0" y="5366370"/>
            <a:ext cx="9144000" cy="348630"/>
          </a:xfrm>
          <a:prstGeom prst="rect">
            <a:avLst/>
          </a:prstGeom>
          <a:solidFill>
            <a:srgbClr val="5FA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845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 descr="C:\Users\Admin\DOCUME~1\카카오~1\발표\캡처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1897" y="697260"/>
            <a:ext cx="7160371" cy="500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/>
          <p:cNvSpPr txBox="1"/>
          <p:nvPr/>
        </p:nvSpPr>
        <p:spPr>
          <a:xfrm>
            <a:off x="395536" y="1129308"/>
            <a:ext cx="17956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필연적인</a:t>
            </a:r>
            <a:endParaRPr lang="en-US" altLang="ko-KR" sz="2000" b="1" dirty="0" smtClean="0"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‘</a:t>
            </a:r>
            <a:r>
              <a:rPr lang="ko-KR" altLang="en-US" sz="2000" b="1" dirty="0" smtClean="0">
                <a:latin typeface="나눔고딕" pitchFamily="50" charset="-127"/>
                <a:ea typeface="나눔고딕" pitchFamily="50" charset="-127"/>
              </a:rPr>
              <a:t>병력관리 공백</a:t>
            </a:r>
            <a:r>
              <a:rPr lang="en-US" altLang="ko-KR" sz="2000" b="1" dirty="0" smtClean="0">
                <a:latin typeface="나눔고딕" pitchFamily="50" charset="-127"/>
                <a:ea typeface="나눔고딕" pitchFamily="50" charset="-127"/>
              </a:rPr>
              <a:t>’</a:t>
            </a:r>
            <a:endParaRPr lang="ko-KR" altLang="en-US" sz="20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395536" y="2934732"/>
            <a:ext cx="171393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위험 관리를  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간부들에게 알려주고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이를 실천하라고 하지만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간부가 일일이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다 할 수 없는 현실</a:t>
            </a:r>
            <a:endParaRPr lang="en-US" altLang="ko-KR" sz="1200" dirty="0" smtClean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998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501204" y="2097075"/>
            <a:ext cx="3240360" cy="2656789"/>
          </a:xfrm>
          <a:prstGeom prst="rect">
            <a:avLst/>
          </a:prstGeom>
          <a:solidFill>
            <a:srgbClr val="C7E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395536" y="1025942"/>
            <a:ext cx="70328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latin typeface="나눔고딕" charset="-127"/>
                <a:ea typeface="나눔고딕" charset="-127"/>
              </a:rPr>
              <a:t>군 부대 생활폐기물 감량을 </a:t>
            </a:r>
            <a:r>
              <a:rPr lang="ko-KR" altLang="en-US" sz="2000" b="1" dirty="0" smtClean="0">
                <a:latin typeface="나눔고딕" charset="-127"/>
                <a:ea typeface="나눔고딕" charset="-127"/>
              </a:rPr>
              <a:t>위한 장병의식 </a:t>
            </a:r>
            <a:r>
              <a:rPr lang="ko-KR" altLang="en-US" sz="2000" b="1" dirty="0">
                <a:latin typeface="나눔고딕" charset="-127"/>
                <a:ea typeface="나눔고딕" charset="-127"/>
              </a:rPr>
              <a:t>및 대책에 관한 연구</a:t>
            </a:r>
          </a:p>
        </p:txBody>
      </p:sp>
      <p:pic>
        <p:nvPicPr>
          <p:cNvPr id="9218" name="Picture 2" descr="C:\Users\Admin\DOCUME~1\카카오~1\발표\캡처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4726" y="2097075"/>
            <a:ext cx="4524503" cy="1336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/>
          <p:cNvSpPr txBox="1"/>
          <p:nvPr/>
        </p:nvSpPr>
        <p:spPr>
          <a:xfrm>
            <a:off x="501204" y="2887263"/>
            <a:ext cx="3240360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“</a:t>
            </a: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식수인원 판단이 틀리면 </a:t>
            </a:r>
            <a:r>
              <a:rPr lang="ko-KR" altLang="en-US" sz="14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조리량이</a:t>
            </a:r>
            <a:r>
              <a:rPr lang="ko-KR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 많아질 수 있어 음식물 쓰레기를 많이 남길 수 밖에 없다</a:t>
            </a:r>
            <a:r>
              <a:rPr lang="en-US" altLang="ko-KR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.”</a:t>
            </a:r>
          </a:p>
        </p:txBody>
      </p:sp>
      <p:pic>
        <p:nvPicPr>
          <p:cNvPr id="922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4726" y="3433564"/>
            <a:ext cx="2414796" cy="1866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1604" y="3721596"/>
            <a:ext cx="4162995" cy="1032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6084168" y="1558598"/>
            <a:ext cx="201622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연세대학교 </a:t>
            </a:r>
            <a:r>
              <a:rPr lang="ko-KR" altLang="en-US" sz="900" dirty="0" smtClean="0"/>
              <a:t>보건환경대학원 논문</a:t>
            </a:r>
            <a:endParaRPr lang="ko-KR" altLang="en-US" sz="900" dirty="0"/>
          </a:p>
        </p:txBody>
      </p:sp>
    </p:spTree>
    <p:extLst>
      <p:ext uri="{BB962C8B-B14F-4D97-AF65-F5344CB8AC3E}">
        <p14:creationId xmlns:p14="http://schemas.microsoft.com/office/powerpoint/2010/main" val="3245112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2123728" y="913284"/>
            <a:ext cx="4392488" cy="864096"/>
            <a:chOff x="2123728" y="913284"/>
            <a:chExt cx="4392488" cy="864096"/>
          </a:xfrm>
        </p:grpSpPr>
        <p:sp>
          <p:nvSpPr>
            <p:cNvPr id="8" name="직사각형 7"/>
            <p:cNvSpPr/>
            <p:nvPr/>
          </p:nvSpPr>
          <p:spPr>
            <a:xfrm>
              <a:off x="2123728" y="913284"/>
              <a:ext cx="4392488" cy="864096"/>
            </a:xfrm>
            <a:prstGeom prst="rect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2771800" y="1270764"/>
              <a:ext cx="333924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b="1" dirty="0" smtClean="0">
                  <a:latin typeface="+mj-lt"/>
                </a:rPr>
                <a:t>우리 군은</a:t>
              </a:r>
              <a:r>
                <a:rPr lang="en-US" altLang="ko-KR" b="1" dirty="0" smtClean="0">
                  <a:latin typeface="+mj-lt"/>
                </a:rPr>
                <a:t>..</a:t>
              </a:r>
              <a:r>
                <a:rPr lang="ko-KR" altLang="en-US" b="1" dirty="0" smtClean="0">
                  <a:latin typeface="+mj-lt"/>
                </a:rPr>
                <a:t> 계속 이래야 할까</a:t>
              </a:r>
              <a:r>
                <a:rPr lang="en-US" altLang="ko-KR" b="1" dirty="0" smtClean="0">
                  <a:latin typeface="+mj-lt"/>
                </a:rPr>
                <a:t>?</a:t>
              </a:r>
              <a:r>
                <a:rPr lang="ko-KR" altLang="en-US" b="1" dirty="0" smtClean="0">
                  <a:latin typeface="+mj-lt"/>
                </a:rPr>
                <a:t> </a:t>
              </a:r>
              <a:endParaRPr lang="ko-KR" altLang="en-US" b="1" dirty="0">
                <a:latin typeface="+mj-lt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754660" y="993765"/>
              <a:ext cx="17572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atin typeface="나눔고딕" pitchFamily="50" charset="-127"/>
                  <a:ea typeface="나눔고딕" pitchFamily="50" charset="-127"/>
                </a:rPr>
                <a:t>머리에 계속 맴도는 의문</a:t>
              </a:r>
              <a:endParaRPr lang="en-US" altLang="ko-KR" sz="1200" dirty="0" smtClean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123728" y="2785492"/>
            <a:ext cx="4392488" cy="817021"/>
          </a:xfrm>
          <a:prstGeom prst="rect">
            <a:avLst/>
          </a:prstGeom>
          <a:solidFill>
            <a:srgbClr val="C7E7EB"/>
          </a:solidFill>
        </p:spPr>
        <p:txBody>
          <a:bodyPr wrap="square" rtlCol="0"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손쉽고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빠르고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정확하게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 현장에서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바로</a:t>
            </a:r>
            <a:r>
              <a:rPr lang="en-US" altLang="ko-KR" sz="1200" dirty="0">
                <a:latin typeface="나눔고딕" pitchFamily="50" charset="-127"/>
                <a:ea typeface="나눔고딕" pitchFamily="50" charset="-127"/>
              </a:rPr>
              <a:t>,</a:t>
            </a:r>
            <a:r>
              <a:rPr lang="ko-KR" altLang="en-US" sz="1200" dirty="0">
                <a:latin typeface="나눔고딕" pitchFamily="50" charset="-127"/>
                <a:ea typeface="나눔고딕" pitchFamily="50" charset="-127"/>
              </a:rPr>
              <a:t> 인원파악이 가능하다면</a:t>
            </a:r>
            <a:endParaRPr lang="en-US" altLang="ko-KR" sz="1200" dirty="0">
              <a:latin typeface="나눔고딕" pitchFamily="50" charset="-127"/>
              <a:ea typeface="나눔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dirty="0">
                <a:latin typeface="나눔고딕" pitchFamily="50" charset="-127"/>
                <a:ea typeface="나눔고딕" pitchFamily="50" charset="-127"/>
              </a:rPr>
              <a:t>문제를 해결할 수 있다</a:t>
            </a:r>
            <a:endParaRPr lang="en-US" altLang="ko-KR" sz="1600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2123728" y="3721596"/>
            <a:ext cx="4392488" cy="1384995"/>
          </a:xfrm>
          <a:prstGeom prst="rect">
            <a:avLst/>
          </a:prstGeom>
          <a:solidFill>
            <a:srgbClr val="C7E7EB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반복되는 문제와 불편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개선을 기대할 수 없는 상황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그렇다면</a:t>
            </a:r>
            <a:endParaRPr lang="en-US" altLang="ko-KR" sz="1400" b="1" dirty="0">
              <a:latin typeface="나눔고딕" pitchFamily="50" charset="-127"/>
              <a:ea typeface="나눔고딕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병력을 손쉽게 관리할 수 있는 </a:t>
            </a:r>
            <a:r>
              <a:rPr lang="ko-KR" altLang="en-US" sz="1400" dirty="0" err="1" smtClean="0">
                <a:latin typeface="나눔고딕" pitchFamily="50" charset="-127"/>
                <a:ea typeface="나눔고딕" pitchFamily="50" charset="-127"/>
              </a:rPr>
              <a:t>앱을</a:t>
            </a:r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 직접 개발해보자</a:t>
            </a:r>
            <a:r>
              <a:rPr lang="en-US" altLang="ko-KR" sz="1400" dirty="0" smtClean="0">
                <a:latin typeface="나눔고딕" pitchFamily="50" charset="-127"/>
                <a:ea typeface="나눔고딕" pitchFamily="50" charset="-127"/>
              </a:rPr>
              <a:t>! </a:t>
            </a:r>
            <a:endParaRPr lang="en-US" altLang="ko-KR" sz="1400" b="1" dirty="0" smtClean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123728" y="1921396"/>
            <a:ext cx="4392488" cy="738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noAutofit/>
          </a:bodyPr>
          <a:lstStyle/>
          <a:p>
            <a:pPr algn="ctr"/>
            <a:r>
              <a:rPr lang="ko-KR" altLang="en-US" sz="1400" dirty="0" smtClean="0">
                <a:latin typeface="나눔고딕" pitchFamily="50" charset="-127"/>
                <a:ea typeface="나눔고딕" pitchFamily="50" charset="-127"/>
              </a:rPr>
              <a:t>이 문제의 핵심 </a:t>
            </a:r>
            <a:endParaRPr lang="en-US" altLang="ko-KR" sz="1400" dirty="0" smtClean="0"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 </a:t>
            </a:r>
            <a:endParaRPr lang="en-US" altLang="ko-KR" sz="1400" b="1" dirty="0" smtClean="0">
              <a:latin typeface="나눔고딕" pitchFamily="50" charset="-127"/>
              <a:ea typeface="나눔고딕" pitchFamily="50" charset="-127"/>
            </a:endParaRPr>
          </a:p>
          <a:p>
            <a:pPr algn="ctr"/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병력관리</a:t>
            </a:r>
            <a:r>
              <a:rPr lang="en-US" altLang="ko-KR" sz="1400" b="1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400" b="1" dirty="0" smtClean="0">
                <a:latin typeface="나눔고딕" pitchFamily="50" charset="-127"/>
                <a:ea typeface="나눔고딕" pitchFamily="50" charset="-127"/>
              </a:rPr>
              <a:t>인원파악</a:t>
            </a:r>
            <a:endParaRPr lang="ko-KR" altLang="en-US" sz="1400" b="1" dirty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80113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7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각 삼각형 3"/>
          <p:cNvSpPr/>
          <p:nvPr/>
        </p:nvSpPr>
        <p:spPr>
          <a:xfrm>
            <a:off x="0" y="8776"/>
            <a:ext cx="2987824" cy="5715000"/>
          </a:xfrm>
          <a:prstGeom prst="rtTriangle">
            <a:avLst/>
          </a:prstGeom>
          <a:solidFill>
            <a:srgbClr val="8BBF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411760" y="2374820"/>
            <a:ext cx="40238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en-US" altLang="ko-KR" sz="5400" b="1" dirty="0" smtClean="0">
                <a:ln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2. </a:t>
            </a:r>
            <a:r>
              <a:rPr lang="ko-KR" altLang="en-US" sz="5400" b="1" dirty="0" smtClean="0">
                <a:ln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기능 계획</a:t>
            </a:r>
            <a:endParaRPr lang="en-US" altLang="ko-KR" sz="5400" b="1" dirty="0" smtClean="0">
              <a:ln>
                <a:prstDash val="solid"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25200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4383" y="15616"/>
            <a:ext cx="1499617" cy="6816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직선 연결선 5"/>
          <p:cNvCxnSpPr/>
          <p:nvPr/>
        </p:nvCxnSpPr>
        <p:spPr>
          <a:xfrm>
            <a:off x="35496" y="553244"/>
            <a:ext cx="8712968" cy="0"/>
          </a:xfrm>
          <a:prstGeom prst="line">
            <a:avLst/>
          </a:prstGeom>
          <a:ln>
            <a:solidFill>
              <a:srgbClr val="9CD4D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251520" y="1633364"/>
            <a:ext cx="37294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800" dirty="0" smtClean="0">
                <a:latin typeface="나눔고딕" pitchFamily="50" charset="-127"/>
                <a:ea typeface="나눔고딕" pitchFamily="50" charset="-127"/>
              </a:rPr>
              <a:t>“</a:t>
            </a:r>
            <a:r>
              <a:rPr lang="ko-KR" altLang="en-US" sz="2800" b="1" dirty="0" smtClean="0">
                <a:latin typeface="나눔고딕" pitchFamily="50" charset="-127"/>
                <a:ea typeface="나눔고딕" pitchFamily="50" charset="-127"/>
              </a:rPr>
              <a:t>병력관리자동화 </a:t>
            </a:r>
            <a:r>
              <a:rPr lang="en-US" altLang="ko-KR" sz="2800" b="1" dirty="0" smtClean="0">
                <a:latin typeface="나눔고딕" pitchFamily="50" charset="-127"/>
                <a:ea typeface="나눔고딕" pitchFamily="50" charset="-127"/>
              </a:rPr>
              <a:t>App</a:t>
            </a:r>
            <a:r>
              <a:rPr lang="en-US" altLang="ko-KR" sz="2800" dirty="0" smtClean="0">
                <a:latin typeface="나눔고딕" pitchFamily="50" charset="-127"/>
                <a:ea typeface="나눔고딕" pitchFamily="50" charset="-127"/>
              </a:rPr>
              <a:t>”</a:t>
            </a:r>
            <a:endParaRPr lang="ko-KR" altLang="en-US" sz="2800" dirty="0"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323527" y="2713484"/>
            <a:ext cx="8352929" cy="1152128"/>
            <a:chOff x="251518" y="3001516"/>
            <a:chExt cx="8352929" cy="1152128"/>
          </a:xfrm>
        </p:grpSpPr>
        <p:sp>
          <p:nvSpPr>
            <p:cNvPr id="15" name="직사각형 14"/>
            <p:cNvSpPr/>
            <p:nvPr/>
          </p:nvSpPr>
          <p:spPr>
            <a:xfrm>
              <a:off x="251518" y="3001516"/>
              <a:ext cx="8352929" cy="1152128"/>
            </a:xfrm>
            <a:prstGeom prst="rect">
              <a:avLst/>
            </a:prstGeom>
            <a:solidFill>
              <a:srgbClr val="C7E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24767" y="3060206"/>
              <a:ext cx="788880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200000"/>
                </a:lnSpc>
              </a:pPr>
              <a:r>
                <a:rPr lang="en-US" altLang="ko-KR" sz="1400" b="1" dirty="0" smtClean="0">
                  <a:latin typeface="나눔고딕" pitchFamily="50" charset="-127"/>
                  <a:ea typeface="나눔고딕" pitchFamily="50" charset="-127"/>
                </a:rPr>
                <a:t>1</a:t>
              </a:r>
              <a:r>
                <a:rPr lang="en-US" altLang="ko-KR" sz="1400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r>
                <a:rPr lang="ko-KR" altLang="en-US" sz="1400" dirty="0" smtClean="0">
                  <a:latin typeface="나눔고딕" pitchFamily="50" charset="-127"/>
                  <a:ea typeface="나눔고딕" pitchFamily="50" charset="-127"/>
                </a:rPr>
                <a:t>식수 종합과 같은 병력자원 관리를 </a:t>
              </a:r>
              <a:r>
                <a:rPr lang="ko-KR" altLang="en-US" sz="1400" dirty="0" err="1" smtClean="0">
                  <a:latin typeface="나눔고딕" pitchFamily="50" charset="-127"/>
                  <a:ea typeface="나눔고딕" pitchFamily="50" charset="-127"/>
                </a:rPr>
                <a:t>앱이</a:t>
              </a:r>
              <a:r>
                <a:rPr lang="ko-KR" altLang="en-US" sz="1400" dirty="0" smtClean="0">
                  <a:latin typeface="나눔고딕" pitchFamily="50" charset="-127"/>
                  <a:ea typeface="나눔고딕" pitchFamily="50" charset="-127"/>
                </a:rPr>
                <a:t> 보조하여</a:t>
              </a:r>
              <a:r>
                <a:rPr lang="en-US" altLang="ko-KR" sz="1400" dirty="0" smtClean="0">
                  <a:latin typeface="나눔고딕" pitchFamily="50" charset="-127"/>
                  <a:ea typeface="나눔고딕" pitchFamily="50" charset="-127"/>
                </a:rPr>
                <a:t>,</a:t>
              </a:r>
              <a:r>
                <a:rPr lang="ko-KR" altLang="en-US" sz="1400" dirty="0" smtClean="0">
                  <a:latin typeface="나눔고딕" pitchFamily="50" charset="-127"/>
                  <a:ea typeface="나눔고딕" pitchFamily="50" charset="-127"/>
                </a:rPr>
                <a:t> 훈련으로 바쁜 군 간부의 업무 생산성 향상 </a:t>
              </a:r>
              <a:endParaRPr lang="en-US" altLang="ko-KR" sz="1400" dirty="0" smtClean="0">
                <a:latin typeface="나눔고딕" pitchFamily="50" charset="-127"/>
                <a:ea typeface="나눔고딕" pitchFamily="50" charset="-127"/>
              </a:endParaRPr>
            </a:p>
            <a:p>
              <a:pPr>
                <a:lnSpc>
                  <a:spcPct val="200000"/>
                </a:lnSpc>
              </a:pPr>
              <a:r>
                <a:rPr lang="en-US" altLang="ko-KR" sz="1400" b="1" dirty="0" smtClean="0">
                  <a:latin typeface="나눔고딕" pitchFamily="50" charset="-127"/>
                  <a:ea typeface="나눔고딕" pitchFamily="50" charset="-127"/>
                </a:rPr>
                <a:t>2</a:t>
              </a:r>
              <a:r>
                <a:rPr lang="en-US" altLang="ko-KR" sz="1400" dirty="0" smtClean="0">
                  <a:latin typeface="나눔고딕" pitchFamily="50" charset="-127"/>
                  <a:ea typeface="나눔고딕" pitchFamily="50" charset="-127"/>
                </a:rPr>
                <a:t>     </a:t>
              </a:r>
              <a:r>
                <a:rPr lang="ko-KR" altLang="en-US" sz="1400" dirty="0" smtClean="0">
                  <a:latin typeface="나눔고딕" pitchFamily="50" charset="-127"/>
                  <a:ea typeface="나눔고딕" pitchFamily="50" charset="-127"/>
                </a:rPr>
                <a:t>용사 인적 사항을 </a:t>
              </a:r>
              <a:r>
                <a:rPr lang="ko-KR" altLang="en-US" sz="1400" dirty="0" err="1" smtClean="0">
                  <a:latin typeface="나눔고딕" pitchFamily="50" charset="-127"/>
                  <a:ea typeface="나눔고딕" pitchFamily="50" charset="-127"/>
                </a:rPr>
                <a:t>앱으로</a:t>
              </a:r>
              <a:r>
                <a:rPr lang="ko-KR" altLang="en-US" sz="1400" dirty="0" smtClean="0">
                  <a:latin typeface="나눔고딕" pitchFamily="50" charset="-127"/>
                  <a:ea typeface="나눔고딕" pitchFamily="50" charset="-127"/>
                </a:rPr>
                <a:t> 관리하여</a:t>
              </a:r>
              <a:r>
                <a:rPr lang="en-US" altLang="ko-KR" sz="1400" dirty="0" smtClean="0">
                  <a:latin typeface="나눔고딕" pitchFamily="50" charset="-127"/>
                  <a:ea typeface="나눔고딕" pitchFamily="50" charset="-127"/>
                </a:rPr>
                <a:t>,</a:t>
              </a:r>
              <a:r>
                <a:rPr lang="ko-KR" altLang="en-US" sz="1400" dirty="0" smtClean="0">
                  <a:latin typeface="나눔고딕" pitchFamily="50" charset="-127"/>
                  <a:ea typeface="나눔고딕" pitchFamily="50" charset="-127"/>
                </a:rPr>
                <a:t> 용사의 부대적응 및 간부와 친밀감 형성을 도와 부대 사고 예방 </a:t>
              </a:r>
              <a:endParaRPr lang="en-US" altLang="ko-KR" sz="1400" dirty="0" smtClean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62" name="TextBox 61"/>
          <p:cNvSpPr txBox="1"/>
          <p:nvPr/>
        </p:nvSpPr>
        <p:spPr>
          <a:xfrm>
            <a:off x="1178718" y="2281436"/>
            <a:ext cx="3729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200" b="1" dirty="0" smtClean="0">
                <a:latin typeface="나눔고딕" pitchFamily="50" charset="-127"/>
                <a:ea typeface="나눔고딕" pitchFamily="50" charset="-127"/>
              </a:rPr>
              <a:t>“</a:t>
            </a:r>
            <a:r>
              <a:rPr lang="ko-KR" altLang="en-US" sz="1200" b="1" dirty="0" smtClean="0">
                <a:latin typeface="나눔고딕" pitchFamily="50" charset="-127"/>
                <a:ea typeface="나눔고딕" pitchFamily="50" charset="-127"/>
              </a:rPr>
              <a:t>내 손안의 군대</a:t>
            </a:r>
            <a:r>
              <a:rPr lang="en-US" altLang="ko-KR" sz="1200" b="1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200" b="1" dirty="0" smtClean="0">
                <a:latin typeface="나눔고딕" pitchFamily="50" charset="-127"/>
                <a:ea typeface="나눔고딕" pitchFamily="50" charset="-127"/>
              </a:rPr>
              <a:t>대한민국의 스마트 군</a:t>
            </a:r>
            <a:r>
              <a:rPr lang="en-US" altLang="ko-KR" sz="1200" b="1" dirty="0" smtClean="0">
                <a:latin typeface="나눔고딕" pitchFamily="50" charset="-127"/>
                <a:ea typeface="나눔고딕" pitchFamily="50" charset="-127"/>
              </a:rPr>
              <a:t>”</a:t>
            </a:r>
            <a:endParaRPr lang="ko-KR" altLang="en-US" sz="1200" b="1" dirty="0"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0" y="5366370"/>
            <a:ext cx="9144000" cy="348630"/>
          </a:xfrm>
          <a:prstGeom prst="rect">
            <a:avLst/>
          </a:prstGeom>
          <a:solidFill>
            <a:srgbClr val="5FA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71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4692</TotalTime>
  <Words>1550</Words>
  <Application>Microsoft Office PowerPoint</Application>
  <PresentationFormat>화면 슬라이드 쇼(16:10)</PresentationFormat>
  <Paragraphs>918</Paragraphs>
  <Slides>35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1" baseType="lpstr">
      <vt:lpstr>굴림</vt:lpstr>
      <vt:lpstr>Arial</vt:lpstr>
      <vt:lpstr>나눔고딕</vt:lpstr>
      <vt:lpstr>맑은 고딕</vt:lpstr>
      <vt:lpstr>Arkhip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Admin</cp:lastModifiedBy>
  <cp:revision>152</cp:revision>
  <dcterms:created xsi:type="dcterms:W3CDTF">2019-10-21T14:08:00Z</dcterms:created>
  <dcterms:modified xsi:type="dcterms:W3CDTF">2019-10-24T20:40:31Z</dcterms:modified>
</cp:coreProperties>
</file>

<file path=docProps/thumbnail.jpeg>
</file>